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m" ContentType="application/vnd.ms-excel.sheet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72" r:id="rId4"/>
    <p:sldId id="280" r:id="rId5"/>
    <p:sldId id="273" r:id="rId6"/>
    <p:sldId id="274" r:id="rId7"/>
    <p:sldId id="299" r:id="rId8"/>
    <p:sldId id="275" r:id="rId9"/>
    <p:sldId id="276" r:id="rId10"/>
    <p:sldId id="277" r:id="rId11"/>
    <p:sldId id="278" r:id="rId12"/>
    <p:sldId id="279" r:id="rId13"/>
    <p:sldId id="283" r:id="rId14"/>
    <p:sldId id="300" r:id="rId15"/>
    <p:sldId id="282" r:id="rId16"/>
    <p:sldId id="281" r:id="rId17"/>
    <p:sldId id="284" r:id="rId18"/>
    <p:sldId id="285" r:id="rId19"/>
    <p:sldId id="301" r:id="rId20"/>
    <p:sldId id="286" r:id="rId21"/>
    <p:sldId id="287" r:id="rId22"/>
    <p:sldId id="288" r:id="rId23"/>
    <p:sldId id="289" r:id="rId24"/>
    <p:sldId id="290" r:id="rId25"/>
    <p:sldId id="302" r:id="rId26"/>
    <p:sldId id="291" r:id="rId27"/>
    <p:sldId id="292" r:id="rId28"/>
    <p:sldId id="293" r:id="rId29"/>
    <p:sldId id="271" r:id="rId30"/>
    <p:sldId id="269" r:id="rId31"/>
  </p:sldIdLst>
  <p:sldSz cx="12192000" cy="6858000"/>
  <p:notesSz cx="9926638" cy="6797675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stin Ibele" initials="AI" lastIdx="1" clrIdx="0">
    <p:extLst>
      <p:ext uri="{19B8F6BF-5375-455C-9EA6-DF929625EA0E}">
        <p15:presenceInfo xmlns:p15="http://schemas.microsoft.com/office/powerpoint/2012/main" userId="S-1-5-21-1604961446-2450084621-2027280394-152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BD05"/>
    <a:srgbClr val="146EBE"/>
    <a:srgbClr val="E13219"/>
    <a:srgbClr val="829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0" autoAdjust="0"/>
    <p:restoredTop sz="94660"/>
  </p:normalViewPr>
  <p:slideViewPr>
    <p:cSldViewPr snapToGrid="0">
      <p:cViewPr>
        <p:scale>
          <a:sx n="60" d="100"/>
          <a:sy n="60" d="100"/>
        </p:scale>
        <p:origin x="230" y="3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.xlsm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Problems</a:t>
            </a:r>
          </a:p>
        </c:rich>
      </c:tx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Verkauf</c:v>
                </c:pt>
              </c:strCache>
            </c:strRef>
          </c:tx>
          <c:cat>
            <c:strRef>
              <c:f>Tabelle1!$A$2:$A$5</c:f>
              <c:strCache>
                <c:ptCount val="4"/>
                <c:pt idx="0">
                  <c:v>1. Quartal</c:v>
                </c:pt>
                <c:pt idx="1">
                  <c:v>2. Quartal</c:v>
                </c:pt>
                <c:pt idx="2">
                  <c:v>3. Quartal</c:v>
                </c:pt>
                <c:pt idx="3">
                  <c:v>4. Quartal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71-44AA-8A51-22DAE6A7EB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13T13:32:56.459" idx="1">
    <p:pos x="6400" y="1389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6FFD5-4F02-8D40-B0B1-CCD10CE276C3}" type="datetimeFigureOut">
              <a:rPr lang="en-US" smtClean="0"/>
              <a:pPr/>
              <a:t>3/13/2019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DE510-FD9F-054B-97CC-EDD28F8233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44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finish doing this..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DE510-FD9F-054B-97CC-EDD28F8233F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08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https://www.amazon.com/Windows-Fusion5-Ultra-Design-Tablet/dp/B00YCX7SGU/ref=sr_1_3?keywords=windows+10+tablet&amp;qid=1552466918&amp;s=electronics&amp;sr=1-3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DE510-FD9F-054B-97CC-EDD28F8233F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95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99916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5333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71597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8901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07768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99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20293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3260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50279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246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7545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95008-708D-4B94-8273-470045F458F3}" type="datetimeFigureOut">
              <a:rPr lang="nb-NO" smtClean="0"/>
              <a:pPr/>
              <a:t>13.03.2019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26641-6223-403D-BB88-B25F17746B12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12711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.linkedin.com/company/ers-electronic-gmbh" TargetMode="External"/><Relationship Id="rId2" Type="http://schemas.openxmlformats.org/officeDocument/2006/relationships/hyperlink" Target="mailto:info@ers-gmbh.d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hyperlink" Target="mailto:m.resendiz@ers-gmbh.d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-7248" y="3698073"/>
            <a:ext cx="12192000" cy="506375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algn="l"/>
            <a:r>
              <a:rPr lang="nb-NO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	      </a:t>
            </a:r>
            <a:r>
              <a:rPr lang="nb-NO" sz="280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Innovation</a:t>
            </a:r>
            <a:r>
              <a:rPr lang="nb-NO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is in </a:t>
            </a:r>
            <a:r>
              <a:rPr lang="nb-NO" sz="280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our</a:t>
            </a:r>
            <a:r>
              <a:rPr lang="nb-NO" sz="2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nb-NO" sz="280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lifeblood</a:t>
            </a:r>
            <a:endParaRPr lang="nb-NO" sz="28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6" name="Bild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339" y="941402"/>
            <a:ext cx="4857412" cy="2233377"/>
          </a:xfrm>
          <a:prstGeom prst="rect">
            <a:avLst/>
          </a:prstGeom>
        </p:spPr>
      </p:pic>
      <p:sp>
        <p:nvSpPr>
          <p:cNvPr id="7" name="Rektangel 6"/>
          <p:cNvSpPr/>
          <p:nvPr/>
        </p:nvSpPr>
        <p:spPr>
          <a:xfrm>
            <a:off x="7377953" y="13577"/>
            <a:ext cx="4806799" cy="3684494"/>
          </a:xfrm>
          <a:prstGeom prst="rect">
            <a:avLst/>
          </a:prstGeom>
          <a:blipFill dpi="0" rotWithShape="1">
            <a:blip r:embed="rId3" cstate="print">
              <a:alphaModFix amt="70000"/>
            </a:blip>
            <a:srcRect/>
            <a:stretch>
              <a:fillRect/>
            </a:stretch>
          </a:blipFill>
          <a:ln w="19050">
            <a:gradFill>
              <a:gsLst>
                <a:gs pos="0">
                  <a:srgbClr val="E13219"/>
                </a:gs>
                <a:gs pos="52000">
                  <a:srgbClr val="146EBE"/>
                </a:gs>
                <a:gs pos="100000">
                  <a:srgbClr val="FABD0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Rektangel 7"/>
          <p:cNvSpPr/>
          <p:nvPr/>
        </p:nvSpPr>
        <p:spPr>
          <a:xfrm>
            <a:off x="1" y="4204450"/>
            <a:ext cx="4081608" cy="2653550"/>
          </a:xfrm>
          <a:prstGeom prst="rect">
            <a:avLst/>
          </a:prstGeom>
          <a:blipFill>
            <a:blip r:embed="rId4" cstate="print">
              <a:alphaModFix amt="70000"/>
            </a:blip>
            <a:stretch>
              <a:fillRect/>
            </a:stretch>
          </a:blipFill>
          <a:ln w="19050">
            <a:gradFill>
              <a:gsLst>
                <a:gs pos="0">
                  <a:srgbClr val="E13219"/>
                </a:gs>
                <a:gs pos="52000">
                  <a:srgbClr val="146EBE"/>
                </a:gs>
                <a:gs pos="100000">
                  <a:srgbClr val="FABD0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Rektangel 9"/>
          <p:cNvSpPr/>
          <p:nvPr/>
        </p:nvSpPr>
        <p:spPr>
          <a:xfrm>
            <a:off x="4068545" y="4204448"/>
            <a:ext cx="4040413" cy="2653550"/>
          </a:xfrm>
          <a:prstGeom prst="rect">
            <a:avLst/>
          </a:prstGeom>
          <a:blipFill>
            <a:blip r:embed="rId5" cstate="print">
              <a:alphaModFix amt="70000"/>
            </a:blip>
            <a:stretch>
              <a:fillRect/>
            </a:stretch>
          </a:blipFill>
          <a:ln w="19050">
            <a:gradFill>
              <a:gsLst>
                <a:gs pos="0">
                  <a:srgbClr val="E13219"/>
                </a:gs>
                <a:gs pos="52000">
                  <a:srgbClr val="146EBE"/>
                </a:gs>
                <a:gs pos="100000">
                  <a:srgbClr val="FABD0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Rektangel 10"/>
          <p:cNvSpPr/>
          <p:nvPr/>
        </p:nvSpPr>
        <p:spPr>
          <a:xfrm>
            <a:off x="8114775" y="4204448"/>
            <a:ext cx="4069977" cy="2653550"/>
          </a:xfrm>
          <a:prstGeom prst="rect">
            <a:avLst/>
          </a:prstGeom>
          <a:blipFill>
            <a:blip r:embed="rId6" cstate="print">
              <a:alphaModFix amt="70000"/>
            </a:blip>
            <a:stretch>
              <a:fillRect/>
            </a:stretch>
          </a:blipFill>
          <a:ln w="19050">
            <a:gradFill>
              <a:gsLst>
                <a:gs pos="0">
                  <a:srgbClr val="E13219"/>
                </a:gs>
                <a:gs pos="52000">
                  <a:srgbClr val="146EBE"/>
                </a:gs>
                <a:gs pos="100000">
                  <a:srgbClr val="FABD0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59852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Collect Data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Collect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r>
              <a:rPr lang="de-DE" sz="1600" dirty="0"/>
              <a:t> </a:t>
            </a:r>
            <a:r>
              <a:rPr lang="de-DE" sz="1600" dirty="0" err="1"/>
              <a:t>performance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Document</a:t>
            </a:r>
            <a:r>
              <a:rPr lang="de-DE" sz="1600" dirty="0"/>
              <a:t> all </a:t>
            </a:r>
            <a:r>
              <a:rPr lang="de-DE" sz="1600" dirty="0" err="1"/>
              <a:t>defects</a:t>
            </a:r>
            <a:r>
              <a:rPr lang="de-DE" sz="1600" dirty="0"/>
              <a:t> </a:t>
            </a:r>
            <a:r>
              <a:rPr lang="de-DE" sz="1600" dirty="0" err="1"/>
              <a:t>discovered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well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corrections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Save all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, </a:t>
            </a:r>
            <a:r>
              <a:rPr lang="de-DE" sz="1600" dirty="0" err="1"/>
              <a:t>including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that</a:t>
            </a:r>
            <a:r>
              <a:rPr lang="de-DE" sz="1600" dirty="0"/>
              <a:t> </a:t>
            </a:r>
            <a:r>
              <a:rPr lang="de-DE" sz="1600" dirty="0" err="1"/>
              <a:t>does</a:t>
            </a:r>
            <a:r>
              <a:rPr lang="de-DE" sz="1600" dirty="0"/>
              <a:t> not </a:t>
            </a:r>
            <a:r>
              <a:rPr lang="de-DE" sz="1600" dirty="0" err="1"/>
              <a:t>meet</a:t>
            </a:r>
            <a:r>
              <a:rPr lang="de-DE" sz="1600" dirty="0"/>
              <a:t> </a:t>
            </a:r>
            <a:r>
              <a:rPr lang="de-DE" sz="1600" dirty="0" err="1"/>
              <a:t>product</a:t>
            </a:r>
            <a:r>
              <a:rPr lang="de-DE" sz="1600" dirty="0"/>
              <a:t> </a:t>
            </a:r>
            <a:r>
              <a:rPr lang="de-DE" sz="1600" dirty="0" err="1"/>
              <a:t>specifications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form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written</a:t>
            </a:r>
            <a:r>
              <a:rPr lang="de-DE" sz="1600" dirty="0"/>
              <a:t> </a:t>
            </a:r>
            <a:r>
              <a:rPr lang="de-DE" sz="1600" dirty="0" err="1"/>
              <a:t>data-collection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database</a:t>
            </a:r>
            <a:r>
              <a:rPr lang="de-DE" sz="1600" dirty="0"/>
              <a:t>/</a:t>
            </a:r>
            <a:r>
              <a:rPr lang="de-DE" sz="1600" dirty="0" err="1"/>
              <a:t>spreadsheet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store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Aid Root </a:t>
            </a:r>
            <a:r>
              <a:rPr lang="de-DE" sz="1600" dirty="0" err="1"/>
              <a:t>Cause</a:t>
            </a:r>
            <a:r>
              <a:rPr lang="de-DE" sz="1600" dirty="0"/>
              <a:t>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Aid </a:t>
            </a:r>
            <a:r>
              <a:rPr lang="de-DE" sz="1600" dirty="0" err="1"/>
              <a:t>process</a:t>
            </a:r>
            <a:r>
              <a:rPr lang="de-DE" sz="1600" dirty="0"/>
              <a:t> </a:t>
            </a:r>
            <a:r>
              <a:rPr lang="de-DE" sz="1600" dirty="0" err="1"/>
              <a:t>optimization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Assess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r>
              <a:rPr lang="de-DE" sz="1600" dirty="0"/>
              <a:t> </a:t>
            </a:r>
            <a:r>
              <a:rPr lang="de-DE" sz="1600" dirty="0" err="1"/>
              <a:t>changes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immediately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Minimal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r>
              <a:rPr lang="de-DE" sz="1600" dirty="0"/>
              <a:t>, minimal </a:t>
            </a:r>
            <a:r>
              <a:rPr lang="de-DE" sz="1600" dirty="0" err="1"/>
              <a:t>increase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work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00A73C-4BF2-43C7-938F-B1F8DCF5E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692" y="2422288"/>
            <a:ext cx="3978947" cy="279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Document Process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documentation</a:t>
            </a:r>
            <a:r>
              <a:rPr lang="de-DE" sz="1600" dirty="0"/>
              <a:t> </a:t>
            </a:r>
            <a:r>
              <a:rPr lang="de-DE" sz="1600" dirty="0" err="1"/>
              <a:t>describing</a:t>
            </a:r>
            <a:r>
              <a:rPr lang="de-DE" sz="1600" dirty="0"/>
              <a:t> </a:t>
            </a:r>
            <a:r>
              <a:rPr lang="de-DE" sz="1600" dirty="0" err="1"/>
              <a:t>Endtest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Record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procedures</a:t>
            </a:r>
            <a:r>
              <a:rPr lang="de-DE" sz="1600" dirty="0"/>
              <a:t> </a:t>
            </a:r>
            <a:r>
              <a:rPr lang="de-DE" sz="1600" dirty="0" err="1"/>
              <a:t>documents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May </a:t>
            </a:r>
            <a:r>
              <a:rPr lang="de-DE" sz="1600" dirty="0" err="1"/>
              <a:t>learn</a:t>
            </a:r>
            <a:r>
              <a:rPr lang="de-DE" sz="1600" dirty="0"/>
              <a:t>/</a:t>
            </a:r>
            <a:r>
              <a:rPr lang="de-DE" sz="1600" dirty="0" err="1"/>
              <a:t>assist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tests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help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documenting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So </a:t>
            </a:r>
            <a:r>
              <a:rPr lang="de-DE" sz="1600" dirty="0" err="1"/>
              <a:t>other</a:t>
            </a:r>
            <a:r>
              <a:rPr lang="de-DE" sz="1600" dirty="0"/>
              <a:t> </a:t>
            </a:r>
            <a:r>
              <a:rPr lang="de-DE" sz="1600" dirty="0" err="1"/>
              <a:t>workers</a:t>
            </a:r>
            <a:r>
              <a:rPr lang="de-DE" sz="1600" dirty="0"/>
              <a:t> </a:t>
            </a:r>
            <a:r>
              <a:rPr lang="de-DE" sz="1600" dirty="0" err="1"/>
              <a:t>can</a:t>
            </a:r>
            <a:r>
              <a:rPr lang="de-DE" sz="1600" dirty="0"/>
              <a:t> perform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duties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Aid </a:t>
            </a:r>
            <a:r>
              <a:rPr lang="de-DE" sz="1600" dirty="0" err="1"/>
              <a:t>others</a:t>
            </a:r>
            <a:r>
              <a:rPr lang="de-DE" sz="1600" dirty="0"/>
              <a:t> in </a:t>
            </a:r>
            <a:r>
              <a:rPr lang="de-DE" sz="1600" dirty="0" err="1"/>
              <a:t>understanding</a:t>
            </a:r>
            <a:r>
              <a:rPr lang="de-DE" sz="1600" dirty="0"/>
              <a:t>/</a:t>
            </a:r>
            <a:r>
              <a:rPr lang="de-DE" sz="1600" dirty="0" err="1"/>
              <a:t>analyzing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Moderate time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Finish </a:t>
            </a:r>
            <a:r>
              <a:rPr lang="de-DE" sz="1600" dirty="0" err="1"/>
              <a:t>by</a:t>
            </a:r>
            <a:r>
              <a:rPr lang="de-DE" sz="1600" dirty="0"/>
              <a:t> end </a:t>
            </a:r>
            <a:r>
              <a:rPr lang="de-DE" sz="1600" dirty="0" err="1"/>
              <a:t>of</a:t>
            </a:r>
            <a:r>
              <a:rPr lang="de-DE" sz="1600" dirty="0"/>
              <a:t> May, 2019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5A04F9-A511-475B-8B9D-0BD31F37F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399" y="2105124"/>
            <a:ext cx="2796782" cy="408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Verify Packing-lists and enter into SAGE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Verify</a:t>
            </a:r>
            <a:r>
              <a:rPr lang="de-DE" sz="1600" dirty="0"/>
              <a:t> </a:t>
            </a:r>
            <a:r>
              <a:rPr lang="de-DE" sz="1600" dirty="0" err="1"/>
              <a:t>Accuracy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Packing</a:t>
            </a:r>
            <a:r>
              <a:rPr lang="de-DE" sz="1600" dirty="0"/>
              <a:t>-Lists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Attach</a:t>
            </a:r>
            <a:r>
              <a:rPr lang="de-DE" sz="1600" dirty="0"/>
              <a:t> </a:t>
            </a:r>
            <a:r>
              <a:rPr lang="de-DE" sz="1600" dirty="0" err="1"/>
              <a:t>Packing</a:t>
            </a:r>
            <a:r>
              <a:rPr lang="de-DE" sz="1600" dirty="0"/>
              <a:t>-Lists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systems</a:t>
            </a:r>
            <a:r>
              <a:rPr lang="de-DE" sz="1600" dirty="0"/>
              <a:t> in SAGE</a:t>
            </a:r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Have</a:t>
            </a:r>
            <a:r>
              <a:rPr lang="de-DE" sz="1600" dirty="0"/>
              <a:t> „</a:t>
            </a:r>
            <a:r>
              <a:rPr lang="de-DE" sz="1600" dirty="0" err="1"/>
              <a:t>systems</a:t>
            </a:r>
            <a:r>
              <a:rPr lang="de-DE" sz="1600" dirty="0"/>
              <a:t> </a:t>
            </a:r>
            <a:r>
              <a:rPr lang="de-DE" sz="1600" dirty="0" err="1"/>
              <a:t>experts</a:t>
            </a:r>
            <a:r>
              <a:rPr lang="de-DE" sz="1600" dirty="0"/>
              <a:t>“ (</a:t>
            </a:r>
            <a:r>
              <a:rPr lang="de-DE" sz="1600" dirty="0" err="1"/>
              <a:t>z.b.</a:t>
            </a:r>
            <a:r>
              <a:rPr lang="de-DE" sz="1600" dirty="0"/>
              <a:t> Matthias) check </a:t>
            </a:r>
            <a:r>
              <a:rPr lang="de-DE" sz="1600" dirty="0" err="1"/>
              <a:t>accuracy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existing</a:t>
            </a:r>
            <a:r>
              <a:rPr lang="de-DE" sz="1600" dirty="0"/>
              <a:t> </a:t>
            </a:r>
            <a:r>
              <a:rPr lang="de-DE" sz="1600" dirty="0" err="1"/>
              <a:t>packing-lists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Have</a:t>
            </a:r>
            <a:r>
              <a:rPr lang="de-DE" sz="1600" dirty="0"/>
              <a:t> </a:t>
            </a:r>
            <a:r>
              <a:rPr lang="de-DE" sz="1600" dirty="0" err="1"/>
              <a:t>someone</a:t>
            </a:r>
            <a:r>
              <a:rPr lang="de-DE" sz="1600" dirty="0"/>
              <a:t> </a:t>
            </a:r>
            <a:r>
              <a:rPr lang="de-DE" sz="1600" dirty="0" err="1"/>
              <a:t>add</a:t>
            </a:r>
            <a:r>
              <a:rPr lang="de-DE" sz="1600" dirty="0"/>
              <a:t> </a:t>
            </a:r>
            <a:r>
              <a:rPr lang="de-DE" sz="1600" dirty="0" err="1"/>
              <a:t>each</a:t>
            </a:r>
            <a:r>
              <a:rPr lang="de-DE" sz="1600" dirty="0"/>
              <a:t> </a:t>
            </a:r>
            <a:r>
              <a:rPr lang="de-DE" sz="1600" dirty="0" err="1"/>
              <a:t>packing</a:t>
            </a:r>
            <a:r>
              <a:rPr lang="de-DE" sz="1600" dirty="0"/>
              <a:t>-list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corresponding</a:t>
            </a:r>
            <a:r>
              <a:rPr lang="de-DE" sz="1600" dirty="0"/>
              <a:t> </a:t>
            </a:r>
            <a:r>
              <a:rPr lang="de-DE" sz="1600" dirty="0" err="1"/>
              <a:t>system</a:t>
            </a:r>
            <a:r>
              <a:rPr lang="de-DE" sz="1600" dirty="0"/>
              <a:t> in SAGE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Many </a:t>
            </a:r>
            <a:r>
              <a:rPr lang="de-DE" sz="1600" dirty="0" err="1"/>
              <a:t>complaints</a:t>
            </a:r>
            <a:r>
              <a:rPr lang="de-DE" sz="1600" dirty="0"/>
              <a:t> </a:t>
            </a:r>
            <a:r>
              <a:rPr lang="de-DE" sz="1600" dirty="0" err="1"/>
              <a:t>about</a:t>
            </a:r>
            <a:r>
              <a:rPr lang="de-DE" sz="1600" dirty="0"/>
              <a:t> </a:t>
            </a:r>
            <a:r>
              <a:rPr lang="de-DE" sz="1600" dirty="0" err="1"/>
              <a:t>missing</a:t>
            </a:r>
            <a:r>
              <a:rPr lang="de-DE" sz="1600" dirty="0"/>
              <a:t>/</a:t>
            </a:r>
            <a:r>
              <a:rPr lang="de-DE" sz="1600" dirty="0" err="1"/>
              <a:t>wrong</a:t>
            </a:r>
            <a:r>
              <a:rPr lang="de-DE" sz="1600" dirty="0"/>
              <a:t> </a:t>
            </a:r>
            <a:r>
              <a:rPr lang="de-DE" sz="1600" dirty="0" err="1"/>
              <a:t>parts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Root </a:t>
            </a:r>
            <a:r>
              <a:rPr lang="de-DE" sz="1600" dirty="0" err="1"/>
              <a:t>cause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often</a:t>
            </a:r>
            <a:r>
              <a:rPr lang="de-DE" sz="1600" dirty="0"/>
              <a:t> </a:t>
            </a:r>
            <a:r>
              <a:rPr lang="de-DE" sz="1600" dirty="0" err="1"/>
              <a:t>incorrect</a:t>
            </a:r>
            <a:r>
              <a:rPr lang="de-DE" sz="1600" dirty="0"/>
              <a:t> </a:t>
            </a:r>
            <a:r>
              <a:rPr lang="de-DE" sz="1600" dirty="0" err="1"/>
              <a:t>or</a:t>
            </a:r>
            <a:r>
              <a:rPr lang="de-DE" sz="1600" dirty="0"/>
              <a:t> </a:t>
            </a:r>
            <a:r>
              <a:rPr lang="de-DE" sz="1600" dirty="0" err="1"/>
              <a:t>incomplete</a:t>
            </a:r>
            <a:r>
              <a:rPr lang="de-DE" sz="1600" dirty="0"/>
              <a:t> </a:t>
            </a:r>
            <a:r>
              <a:rPr lang="de-DE" sz="1600" dirty="0" err="1"/>
              <a:t>packing-lists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Moderate time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Unknown</a:t>
            </a:r>
            <a:r>
              <a:rPr lang="de-DE" sz="1600" dirty="0"/>
              <a:t>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complete</a:t>
            </a:r>
            <a:r>
              <a:rPr lang="de-DE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2065B2-E272-434C-AE7C-4804941BD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568" y="1933576"/>
            <a:ext cx="2806100" cy="397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Tablet for mobile data-entry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Use </a:t>
            </a:r>
            <a:r>
              <a:rPr lang="de-DE" sz="1600" dirty="0" err="1"/>
              <a:t>tablet</a:t>
            </a:r>
            <a:r>
              <a:rPr lang="de-DE" sz="1600" dirty="0"/>
              <a:t>/hand-held </a:t>
            </a:r>
            <a:r>
              <a:rPr lang="de-DE" sz="1600" dirty="0" err="1"/>
              <a:t>computer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enter</a:t>
            </a:r>
            <a:r>
              <a:rPr lang="de-DE" sz="1600" dirty="0"/>
              <a:t> all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documents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data-collection</a:t>
            </a:r>
            <a:r>
              <a:rPr lang="de-DE" sz="1600" dirty="0"/>
              <a:t> </a:t>
            </a:r>
            <a:r>
              <a:rPr lang="de-DE" sz="1600" dirty="0" err="1"/>
              <a:t>forms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-validation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Enter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results</a:t>
            </a:r>
            <a:r>
              <a:rPr lang="de-DE" sz="1600" dirty="0"/>
              <a:t>/</a:t>
            </a:r>
            <a:r>
              <a:rPr lang="de-DE" sz="1600" dirty="0" err="1"/>
              <a:t>other</a:t>
            </a:r>
            <a:r>
              <a:rPr lang="de-DE" sz="1600" dirty="0"/>
              <a:t> </a:t>
            </a:r>
            <a:r>
              <a:rPr lang="de-DE" sz="1600" dirty="0" err="1"/>
              <a:t>information</a:t>
            </a:r>
            <a:r>
              <a:rPr lang="de-DE" sz="1600" dirty="0"/>
              <a:t> </a:t>
            </a:r>
            <a:r>
              <a:rPr lang="de-DE" sz="1600" dirty="0" err="1"/>
              <a:t>into</a:t>
            </a:r>
            <a:r>
              <a:rPr lang="de-DE" sz="1600" dirty="0"/>
              <a:t> </a:t>
            </a:r>
            <a:r>
              <a:rPr lang="de-DE" sz="1600" dirty="0" err="1"/>
              <a:t>tablet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Likely</a:t>
            </a:r>
            <a:r>
              <a:rPr lang="de-DE" sz="1600" dirty="0"/>
              <a:t> </a:t>
            </a:r>
            <a:r>
              <a:rPr lang="de-DE" sz="1600" dirty="0" err="1"/>
              <a:t>windows</a:t>
            </a:r>
            <a:r>
              <a:rPr lang="de-DE" sz="1600" dirty="0"/>
              <a:t> </a:t>
            </a:r>
            <a:r>
              <a:rPr lang="de-DE" sz="1600" dirty="0" err="1"/>
              <a:t>tablet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use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server</a:t>
            </a:r>
            <a:r>
              <a:rPr lang="de-DE" sz="1600" dirty="0"/>
              <a:t> (Need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research</a:t>
            </a:r>
            <a:r>
              <a:rPr lang="de-DE" sz="1600" dirty="0"/>
              <a:t>..)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Written</a:t>
            </a:r>
            <a:r>
              <a:rPr lang="de-DE" sz="1600" dirty="0"/>
              <a:t> </a:t>
            </a:r>
            <a:r>
              <a:rPr lang="de-DE" sz="1600" dirty="0" err="1"/>
              <a:t>results</a:t>
            </a:r>
            <a:r>
              <a:rPr lang="de-DE" sz="1600" dirty="0"/>
              <a:t> </a:t>
            </a:r>
            <a:r>
              <a:rPr lang="de-DE" sz="1600" dirty="0" err="1"/>
              <a:t>sometimes</a:t>
            </a:r>
            <a:r>
              <a:rPr lang="de-DE" sz="1600" dirty="0"/>
              <a:t> out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spec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Difficult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read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Errors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performing</a:t>
            </a:r>
            <a:r>
              <a:rPr lang="de-DE" sz="1600" dirty="0"/>
              <a:t> „mental </a:t>
            </a:r>
            <a:r>
              <a:rPr lang="de-DE" sz="1600" dirty="0" err="1"/>
              <a:t>math</a:t>
            </a:r>
            <a:r>
              <a:rPr lang="de-DE" sz="1600" dirty="0"/>
              <a:t>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Doesn‘t</a:t>
            </a:r>
            <a:r>
              <a:rPr lang="de-DE" sz="1600" dirty="0"/>
              <a:t> </a:t>
            </a:r>
            <a:r>
              <a:rPr lang="de-DE" sz="1600" dirty="0" err="1"/>
              <a:t>look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good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200-300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r>
              <a:rPr lang="de-DE" sz="1600" dirty="0"/>
              <a:t>/</a:t>
            </a:r>
            <a:r>
              <a:rPr lang="de-DE" sz="1600" dirty="0" err="1"/>
              <a:t>tablet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Moderate time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Possible </a:t>
            </a:r>
            <a:r>
              <a:rPr lang="de-DE" sz="1600" dirty="0" err="1"/>
              <a:t>to</a:t>
            </a:r>
            <a:r>
              <a:rPr lang="de-DE" sz="1600" dirty="0"/>
              <a:t> finish </a:t>
            </a:r>
            <a:r>
              <a:rPr lang="de-DE" sz="1600" dirty="0" err="1"/>
              <a:t>by</a:t>
            </a:r>
            <a:r>
              <a:rPr lang="de-DE" sz="1600" dirty="0"/>
              <a:t> end May, 2019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flat screen monitor&#10;&#10;Description automatically generated">
            <a:extLst>
              <a:ext uri="{FF2B5EF4-FFF2-40B4-BE49-F238E27FC236}">
                <a16:creationId xmlns:a16="http://schemas.microsoft.com/office/drawing/2014/main" id="{D751ED38-3601-419E-BC50-7AAF8960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953" y="2552561"/>
            <a:ext cx="4155975" cy="28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49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Optimization-Related Suggestions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47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End duplicate temperature display calibration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Stop</a:t>
            </a:r>
            <a:r>
              <a:rPr lang="de-DE" sz="1600" dirty="0"/>
              <a:t> </a:t>
            </a:r>
            <a:r>
              <a:rPr lang="de-DE" sz="1600" dirty="0" err="1"/>
              <a:t>performing</a:t>
            </a:r>
            <a:r>
              <a:rPr lang="de-DE" sz="1600" dirty="0"/>
              <a:t> </a:t>
            </a:r>
            <a:r>
              <a:rPr lang="de-DE" sz="1600" dirty="0" err="1"/>
              <a:t>display</a:t>
            </a:r>
            <a:r>
              <a:rPr lang="de-DE" sz="1600" dirty="0"/>
              <a:t> </a:t>
            </a:r>
            <a:r>
              <a:rPr lang="de-DE" sz="1600" dirty="0" err="1"/>
              <a:t>calibration</a:t>
            </a:r>
            <a:r>
              <a:rPr lang="de-DE" sz="1600" dirty="0"/>
              <a:t> </a:t>
            </a:r>
            <a:r>
              <a:rPr lang="de-DE" sz="1600" dirty="0" err="1"/>
              <a:t>protocol</a:t>
            </a:r>
            <a:r>
              <a:rPr lang="de-DE" sz="1600" dirty="0"/>
              <a:t> </a:t>
            </a:r>
            <a:r>
              <a:rPr lang="de-DE" sz="1600" dirty="0" err="1"/>
              <a:t>twice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Make</a:t>
            </a:r>
            <a:r>
              <a:rPr lang="de-DE" sz="1600" dirty="0"/>
              <a:t> </a:t>
            </a:r>
            <a:r>
              <a:rPr lang="de-DE" sz="1600" dirty="0" err="1"/>
              <a:t>controller</a:t>
            </a:r>
            <a:r>
              <a:rPr lang="de-DE" sz="1600" dirty="0"/>
              <a:t>/</a:t>
            </a:r>
            <a:r>
              <a:rPr lang="de-DE" sz="1600" dirty="0" err="1"/>
              <a:t>chiller</a:t>
            </a:r>
            <a:r>
              <a:rPr lang="de-DE" sz="1600" dirty="0"/>
              <a:t> </a:t>
            </a:r>
            <a:r>
              <a:rPr lang="de-DE" sz="1600" dirty="0" err="1"/>
              <a:t>department</a:t>
            </a:r>
            <a:r>
              <a:rPr lang="de-DE" sz="1600" dirty="0"/>
              <a:t> </a:t>
            </a:r>
            <a:r>
              <a:rPr lang="de-DE" sz="1600" dirty="0" err="1"/>
              <a:t>keep</a:t>
            </a:r>
            <a:r>
              <a:rPr lang="de-DE" sz="1600" dirty="0"/>
              <a:t> </a:t>
            </a:r>
            <a:r>
              <a:rPr lang="de-DE" sz="1600" dirty="0" err="1"/>
              <a:t>performing</a:t>
            </a:r>
            <a:r>
              <a:rPr lang="de-DE" sz="1600" dirty="0"/>
              <a:t> </a:t>
            </a:r>
            <a:r>
              <a:rPr lang="de-DE" sz="1600" dirty="0" err="1"/>
              <a:t>calibration</a:t>
            </a:r>
            <a:r>
              <a:rPr lang="de-DE" sz="1600" dirty="0"/>
              <a:t> and </a:t>
            </a:r>
            <a:r>
              <a:rPr lang="de-DE" sz="1600" dirty="0" err="1"/>
              <a:t>verify</a:t>
            </a:r>
            <a:r>
              <a:rPr lang="de-DE" sz="1600" dirty="0"/>
              <a:t> in-</a:t>
            </a:r>
            <a:r>
              <a:rPr lang="de-DE" sz="1600" dirty="0" err="1"/>
              <a:t>spec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Have</a:t>
            </a:r>
            <a:r>
              <a:rPr lang="de-DE" sz="1600" dirty="0"/>
              <a:t>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stop</a:t>
            </a:r>
            <a:r>
              <a:rPr lang="de-DE" sz="1600" dirty="0"/>
              <a:t> </a:t>
            </a:r>
            <a:r>
              <a:rPr lang="de-DE" sz="1600" dirty="0" err="1"/>
              <a:t>performing</a:t>
            </a:r>
            <a:r>
              <a:rPr lang="de-DE" sz="1600" dirty="0"/>
              <a:t> </a:t>
            </a:r>
            <a:r>
              <a:rPr lang="de-DE" sz="1600" dirty="0" err="1"/>
              <a:t>this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This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performed</a:t>
            </a:r>
            <a:r>
              <a:rPr lang="de-DE" sz="1600" dirty="0"/>
              <a:t> </a:t>
            </a:r>
            <a:r>
              <a:rPr lang="de-DE" sz="1600" dirty="0" err="1"/>
              <a:t>twice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no</a:t>
            </a:r>
            <a:r>
              <a:rPr lang="de-DE" sz="1600" dirty="0"/>
              <a:t> </a:t>
            </a:r>
            <a:r>
              <a:rPr lang="de-DE" sz="1600" dirty="0" err="1"/>
              <a:t>good</a:t>
            </a:r>
            <a:r>
              <a:rPr lang="de-DE" sz="1600" dirty="0"/>
              <a:t> </a:t>
            </a:r>
            <a:r>
              <a:rPr lang="de-DE" sz="1600" dirty="0" err="1"/>
              <a:t>reason</a:t>
            </a:r>
            <a:r>
              <a:rPr lang="de-DE" sz="1600" dirty="0"/>
              <a:t> (</a:t>
            </a:r>
            <a:r>
              <a:rPr lang="de-DE" sz="1600" dirty="0" err="1"/>
              <a:t>once</a:t>
            </a:r>
            <a:r>
              <a:rPr lang="de-DE" sz="1600" dirty="0"/>
              <a:t> in </a:t>
            </a:r>
            <a:r>
              <a:rPr lang="de-DE" sz="1600" dirty="0" err="1"/>
              <a:t>chiller</a:t>
            </a:r>
            <a:r>
              <a:rPr lang="de-DE" sz="1600" dirty="0"/>
              <a:t>/</a:t>
            </a:r>
            <a:r>
              <a:rPr lang="de-DE" sz="1600" dirty="0" err="1"/>
              <a:t>controller</a:t>
            </a:r>
            <a:r>
              <a:rPr lang="de-DE" sz="1600" dirty="0"/>
              <a:t> </a:t>
            </a:r>
          </a:p>
          <a:p>
            <a:pPr lvl="1"/>
            <a:r>
              <a:rPr lang="de-DE" sz="1600" dirty="0"/>
              <a:t>      </a:t>
            </a:r>
            <a:r>
              <a:rPr lang="de-DE" sz="1600" dirty="0" err="1"/>
              <a:t>department</a:t>
            </a:r>
            <a:r>
              <a:rPr lang="de-DE" sz="1600" dirty="0"/>
              <a:t>, </a:t>
            </a:r>
            <a:r>
              <a:rPr lang="de-DE" sz="1600" dirty="0" err="1"/>
              <a:t>again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r>
              <a:rPr lang="de-DE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If</a:t>
            </a:r>
            <a:r>
              <a:rPr lang="de-DE" sz="1600" dirty="0"/>
              <a:t> </a:t>
            </a:r>
            <a:r>
              <a:rPr lang="de-DE" sz="1600" dirty="0" err="1"/>
              <a:t>controller</a:t>
            </a:r>
            <a:r>
              <a:rPr lang="de-DE" sz="1600" dirty="0"/>
              <a:t>/</a:t>
            </a:r>
            <a:r>
              <a:rPr lang="de-DE" sz="1600" dirty="0" err="1"/>
              <a:t>chiller</a:t>
            </a:r>
            <a:r>
              <a:rPr lang="de-DE" sz="1600" dirty="0"/>
              <a:t> </a:t>
            </a:r>
            <a:r>
              <a:rPr lang="de-DE" sz="1600" dirty="0" err="1"/>
              <a:t>department</a:t>
            </a:r>
            <a:r>
              <a:rPr lang="de-DE" sz="1600" dirty="0"/>
              <a:t> </a:t>
            </a:r>
            <a:r>
              <a:rPr lang="de-DE" sz="1600" dirty="0" err="1"/>
              <a:t>measures</a:t>
            </a:r>
            <a:r>
              <a:rPr lang="de-DE" sz="1600" dirty="0"/>
              <a:t> out-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spec</a:t>
            </a:r>
            <a:r>
              <a:rPr lang="de-DE" sz="1600" dirty="0"/>
              <a:t>, </a:t>
            </a:r>
            <a:r>
              <a:rPr lang="de-DE" sz="1600" dirty="0" err="1"/>
              <a:t>they</a:t>
            </a:r>
            <a:r>
              <a:rPr lang="de-DE" sz="1600" dirty="0"/>
              <a:t> </a:t>
            </a:r>
            <a:r>
              <a:rPr lang="de-DE" sz="1600" dirty="0" err="1"/>
              <a:t>leave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out-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spec</a:t>
            </a:r>
            <a:endParaRPr lang="de-DE" sz="1600" dirty="0"/>
          </a:p>
          <a:p>
            <a:pPr lvl="1"/>
            <a:r>
              <a:rPr lang="de-DE" sz="1600" dirty="0"/>
              <a:t>     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fix</a:t>
            </a:r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immediately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Will </a:t>
            </a:r>
            <a:r>
              <a:rPr lang="de-DE" sz="1600" dirty="0" err="1"/>
              <a:t>require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time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Chiller</a:t>
            </a:r>
            <a:r>
              <a:rPr lang="de-DE" sz="1600" dirty="0"/>
              <a:t>/Controller </a:t>
            </a:r>
            <a:r>
              <a:rPr lang="de-DE" sz="1600" dirty="0" err="1"/>
              <a:t>department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Will save a </a:t>
            </a:r>
            <a:r>
              <a:rPr lang="de-DE" sz="1600" dirty="0" err="1"/>
              <a:t>greater</a:t>
            </a:r>
            <a:r>
              <a:rPr lang="de-DE" sz="1600" dirty="0"/>
              <a:t> </a:t>
            </a:r>
            <a:r>
              <a:rPr lang="de-DE" sz="1600" dirty="0" err="1"/>
              <a:t>amount</a:t>
            </a:r>
            <a:r>
              <a:rPr lang="de-DE" sz="1600" dirty="0"/>
              <a:t> </a:t>
            </a:r>
            <a:r>
              <a:rPr lang="de-DE" sz="1600" dirty="0" err="1"/>
              <a:t>oftime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B91D67-2BFF-4B74-BDA8-49499A8B0C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642" y="2184811"/>
            <a:ext cx="2486782" cy="355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66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Electric Screwdriver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Electric </a:t>
            </a:r>
            <a:r>
              <a:rPr lang="de-DE" sz="1600" dirty="0" err="1"/>
              <a:t>screwdriver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save time</a:t>
            </a:r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Equip</a:t>
            </a:r>
            <a:r>
              <a:rPr lang="de-DE" sz="1600" dirty="0"/>
              <a:t> </a:t>
            </a:r>
            <a:r>
              <a:rPr lang="de-DE" sz="1600" dirty="0" err="1"/>
              <a:t>departments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electric</a:t>
            </a:r>
            <a:r>
              <a:rPr lang="de-DE" sz="1600" dirty="0"/>
              <a:t> </a:t>
            </a:r>
            <a:r>
              <a:rPr lang="de-DE" sz="1600" dirty="0" err="1"/>
              <a:t>screwdrivers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Many </a:t>
            </a:r>
            <a:r>
              <a:rPr lang="de-DE" sz="1600" dirty="0" err="1"/>
              <a:t>models</a:t>
            </a:r>
            <a:r>
              <a:rPr lang="de-DE" sz="1600" dirty="0"/>
              <a:t> </a:t>
            </a:r>
            <a:r>
              <a:rPr lang="de-DE" sz="1600" dirty="0" err="1"/>
              <a:t>exist</a:t>
            </a:r>
            <a:r>
              <a:rPr lang="de-DE" sz="1600" dirty="0"/>
              <a:t>, </a:t>
            </a:r>
            <a:r>
              <a:rPr lang="de-DE" sz="1600" dirty="0" err="1"/>
              <a:t>suitable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small</a:t>
            </a:r>
            <a:r>
              <a:rPr lang="de-DE" sz="1600" dirty="0"/>
              <a:t> </a:t>
            </a:r>
            <a:r>
              <a:rPr lang="de-DE" sz="1600" dirty="0" err="1"/>
              <a:t>electronics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large </a:t>
            </a:r>
            <a:r>
              <a:rPr lang="de-DE" sz="1600" dirty="0" err="1"/>
              <a:t>machines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Dissamebly</a:t>
            </a:r>
            <a:r>
              <a:rPr lang="de-DE" sz="1600" dirty="0"/>
              <a:t>/</a:t>
            </a:r>
            <a:r>
              <a:rPr lang="de-DE" sz="1600" dirty="0" err="1"/>
              <a:t>assembly</a:t>
            </a:r>
            <a:r>
              <a:rPr lang="de-DE" sz="1600" dirty="0"/>
              <a:t> </a:t>
            </a:r>
            <a:r>
              <a:rPr lang="de-DE" sz="1600" dirty="0" err="1"/>
              <a:t>often</a:t>
            </a:r>
            <a:r>
              <a:rPr lang="de-DE" sz="1600" dirty="0"/>
              <a:t> </a:t>
            </a:r>
            <a:r>
              <a:rPr lang="de-DE" sz="1600" dirty="0" err="1"/>
              <a:t>required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fix/</a:t>
            </a:r>
            <a:r>
              <a:rPr lang="de-DE" sz="1600" dirty="0" err="1"/>
              <a:t>trouble-shoot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Almost</a:t>
            </a:r>
            <a:r>
              <a:rPr lang="de-DE" sz="1600" dirty="0"/>
              <a:t> all </a:t>
            </a:r>
            <a:r>
              <a:rPr lang="de-DE" sz="1600" dirty="0" err="1"/>
              <a:t>departments</a:t>
            </a:r>
            <a:r>
              <a:rPr lang="de-DE" sz="1600" dirty="0"/>
              <a:t> </a:t>
            </a:r>
            <a:r>
              <a:rPr lang="de-DE" sz="1600" dirty="0" err="1"/>
              <a:t>spend</a:t>
            </a:r>
            <a:r>
              <a:rPr lang="de-DE" sz="1600" dirty="0"/>
              <a:t> a </a:t>
            </a:r>
            <a:r>
              <a:rPr lang="de-DE" sz="1600" dirty="0" err="1"/>
              <a:t>significant</a:t>
            </a:r>
            <a:r>
              <a:rPr lang="de-DE" sz="1600" dirty="0"/>
              <a:t> time </a:t>
            </a:r>
            <a:r>
              <a:rPr lang="de-DE" sz="1600" dirty="0" err="1"/>
              <a:t>using</a:t>
            </a:r>
            <a:r>
              <a:rPr lang="de-DE" sz="1600" dirty="0"/>
              <a:t> </a:t>
            </a:r>
            <a:r>
              <a:rPr lang="de-DE" sz="1600" dirty="0" err="1"/>
              <a:t>screwdrivers</a:t>
            </a:r>
            <a:endParaRPr lang="de-DE" sz="1600" dirty="0"/>
          </a:p>
          <a:p>
            <a:pPr lvl="1"/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30-100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r>
              <a:rPr lang="de-DE" sz="1600" dirty="0"/>
              <a:t>/</a:t>
            </a:r>
            <a:r>
              <a:rPr lang="de-DE" sz="1600" dirty="0" err="1"/>
              <a:t>screwdriver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immediately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Minimal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endParaRPr lang="de-DE" sz="1600" dirty="0"/>
          </a:p>
        </p:txBody>
      </p:sp>
      <p:pic>
        <p:nvPicPr>
          <p:cNvPr id="5" name="Picture 4" descr="A close up of a tool&#10;&#10;Description automatically generated">
            <a:extLst>
              <a:ext uri="{FF2B5EF4-FFF2-40B4-BE49-F238E27FC236}">
                <a16:creationId xmlns:a16="http://schemas.microsoft.com/office/drawing/2014/main" id="{B26F0E09-2184-4ACC-AB2D-2C30FF5E5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631" y="2539326"/>
            <a:ext cx="4073297" cy="325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63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New temperature uniformity protocol to reduce human error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Reduce</a:t>
            </a:r>
            <a:r>
              <a:rPr lang="de-DE" sz="1600" dirty="0"/>
              <a:t> hand-</a:t>
            </a:r>
            <a:r>
              <a:rPr lang="de-DE" sz="1600" dirty="0" err="1"/>
              <a:t>written</a:t>
            </a:r>
            <a:r>
              <a:rPr lang="de-DE" sz="1600" dirty="0"/>
              <a:t> </a:t>
            </a:r>
            <a:r>
              <a:rPr lang="de-DE" sz="1600" dirty="0" err="1"/>
              <a:t>errors</a:t>
            </a:r>
            <a:r>
              <a:rPr lang="de-DE" sz="1600" dirty="0"/>
              <a:t> on </a:t>
            </a:r>
            <a:r>
              <a:rPr lang="de-DE" sz="1600" dirty="0" err="1"/>
              <a:t>documents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Increase</a:t>
            </a:r>
            <a:r>
              <a:rPr lang="de-DE" sz="1600" dirty="0"/>
              <a:t> </a:t>
            </a:r>
            <a:r>
              <a:rPr lang="de-DE" sz="1600" dirty="0" err="1"/>
              <a:t>size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spaces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writing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New/</a:t>
            </a:r>
            <a:r>
              <a:rPr lang="de-DE" sz="1600" dirty="0" err="1"/>
              <a:t>modified</a:t>
            </a:r>
            <a:r>
              <a:rPr lang="de-DE" sz="1600" dirty="0"/>
              <a:t> </a:t>
            </a:r>
            <a:r>
              <a:rPr lang="de-DE" sz="1600" dirty="0" err="1"/>
              <a:t>document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Handwriting </a:t>
            </a:r>
            <a:r>
              <a:rPr lang="de-DE" sz="1600" dirty="0" err="1"/>
              <a:t>sometimes</a:t>
            </a:r>
            <a:r>
              <a:rPr lang="de-DE" sz="1600" dirty="0"/>
              <a:t> </a:t>
            </a:r>
            <a:r>
              <a:rPr lang="de-DE" sz="1600" dirty="0" err="1"/>
              <a:t>difficult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read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Out-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spec</a:t>
            </a:r>
            <a:r>
              <a:rPr lang="de-DE" sz="1600" dirty="0"/>
              <a:t> </a:t>
            </a:r>
            <a:r>
              <a:rPr lang="de-DE" sz="1600" dirty="0" err="1"/>
              <a:t>numbers</a:t>
            </a:r>
            <a:r>
              <a:rPr lang="de-DE" sz="1600" dirty="0"/>
              <a:t> not </a:t>
            </a:r>
            <a:r>
              <a:rPr lang="de-DE" sz="1600" dirty="0" err="1"/>
              <a:t>noticed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A </a:t>
            </a:r>
            <a:r>
              <a:rPr lang="de-DE" sz="1600" dirty="0" err="1"/>
              <a:t>few</a:t>
            </a:r>
            <a:r>
              <a:rPr lang="de-DE" sz="1600" dirty="0"/>
              <a:t> </a:t>
            </a:r>
            <a:r>
              <a:rPr lang="de-DE" sz="1600" dirty="0" err="1"/>
              <a:t>hours</a:t>
            </a:r>
            <a:r>
              <a:rPr lang="de-DE" sz="1600" dirty="0"/>
              <a:t> time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&lt; 4 </a:t>
            </a:r>
            <a:r>
              <a:rPr lang="de-DE" sz="1600" dirty="0" err="1"/>
              <a:t>weeks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5A0D592-1B98-459D-9E4C-4650B4766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073" y="1911364"/>
            <a:ext cx="2789005" cy="407722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11E2B74-811C-4FE1-94CE-67449D9B1CE9}"/>
              </a:ext>
            </a:extLst>
          </p:cNvPr>
          <p:cNvSpPr/>
          <p:nvPr/>
        </p:nvSpPr>
        <p:spPr>
          <a:xfrm>
            <a:off x="8465805" y="5127671"/>
            <a:ext cx="2531058" cy="7317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491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Modify Steps Protocol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Save time 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Increase</a:t>
            </a:r>
            <a:r>
              <a:rPr lang="de-DE" sz="1600" dirty="0"/>
              <a:t> </a:t>
            </a:r>
            <a:r>
              <a:rPr lang="de-DE" sz="1600" dirty="0" err="1"/>
              <a:t>sensitivity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Reanalyze</a:t>
            </a:r>
            <a:r>
              <a:rPr lang="de-DE" sz="1600" dirty="0"/>
              <a:t> all </a:t>
            </a:r>
            <a:r>
              <a:rPr lang="de-DE" sz="1600" dirty="0" err="1"/>
              <a:t>recent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Begin </a:t>
            </a:r>
            <a:r>
              <a:rPr lang="de-DE" sz="1600" dirty="0" err="1"/>
              <a:t>saving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on </a:t>
            </a:r>
            <a:r>
              <a:rPr lang="de-DE" sz="1600" dirty="0" err="1"/>
              <a:t>failed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analysis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Document</a:t>
            </a:r>
            <a:r>
              <a:rPr lang="de-DE" sz="1600" dirty="0"/>
              <a:t>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fail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Maybe </a:t>
            </a:r>
            <a:r>
              <a:rPr lang="de-DE" sz="1600" dirty="0" err="1"/>
              <a:t>change</a:t>
            </a:r>
            <a:r>
              <a:rPr lang="de-DE" sz="1600" dirty="0"/>
              <a:t> </a:t>
            </a:r>
            <a:r>
              <a:rPr lang="de-DE" sz="1600" dirty="0" err="1"/>
              <a:t>step</a:t>
            </a:r>
            <a:r>
              <a:rPr lang="de-DE" sz="1600" dirty="0"/>
              <a:t> </a:t>
            </a:r>
            <a:r>
              <a:rPr lang="de-DE" sz="1600" dirty="0" err="1"/>
              <a:t>intervals</a:t>
            </a:r>
            <a:r>
              <a:rPr lang="de-DE" sz="1600" dirty="0"/>
              <a:t>/</a:t>
            </a:r>
            <a:r>
              <a:rPr lang="de-DE" sz="1600" dirty="0" err="1"/>
              <a:t>duration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save time/</a:t>
            </a:r>
            <a:r>
              <a:rPr lang="de-DE" sz="1600" dirty="0" err="1"/>
              <a:t>increase</a:t>
            </a:r>
            <a:r>
              <a:rPr lang="de-DE" sz="1600" dirty="0"/>
              <a:t> </a:t>
            </a:r>
            <a:r>
              <a:rPr lang="de-DE" sz="1600" dirty="0" err="1"/>
              <a:t>accuracy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arbitarily</a:t>
            </a:r>
            <a:r>
              <a:rPr lang="de-DE" sz="1600" dirty="0"/>
              <a:t> </a:t>
            </a:r>
            <a:r>
              <a:rPr lang="de-DE" sz="1600" dirty="0" err="1"/>
              <a:t>defined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Not </a:t>
            </a:r>
            <a:r>
              <a:rPr lang="de-DE" sz="1600" dirty="0" err="1"/>
              <a:t>data-based</a:t>
            </a:r>
            <a:r>
              <a:rPr lang="de-DE" sz="1600" dirty="0"/>
              <a:t>, so possible </a:t>
            </a:r>
            <a:r>
              <a:rPr lang="de-DE" sz="1600" dirty="0" err="1"/>
              <a:t>room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improvement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Need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wait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sufficient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Implementation in &gt; 3 </a:t>
            </a:r>
            <a:r>
              <a:rPr lang="de-DE" sz="1600" dirty="0" err="1"/>
              <a:t>months</a:t>
            </a:r>
            <a:r>
              <a:rPr lang="de-DE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0CFE4CB6-C476-47BC-9F0A-6A33D2F809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998" y="2257417"/>
            <a:ext cx="4930512" cy="292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35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Automation-Related Suggestions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61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Endtest Analysis and Reccomendations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686300" y="3690257"/>
            <a:ext cx="2959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By Austin Ibele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”Doc Generator V2”/XLS data validation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1956721"/>
            <a:ext cx="113483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Further </a:t>
            </a:r>
            <a:r>
              <a:rPr lang="de-DE" sz="1600" dirty="0" err="1"/>
              <a:t>improve</a:t>
            </a:r>
            <a:r>
              <a:rPr lang="de-DE" sz="1600" dirty="0"/>
              <a:t> </a:t>
            </a:r>
            <a:r>
              <a:rPr lang="de-DE" sz="1600" dirty="0" err="1"/>
              <a:t>accuracy</a:t>
            </a:r>
            <a:r>
              <a:rPr lang="de-DE" sz="1600" dirty="0"/>
              <a:t>/time </a:t>
            </a:r>
            <a:r>
              <a:rPr lang="de-DE" sz="1600" dirty="0" err="1"/>
              <a:t>savings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„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Document</a:t>
            </a:r>
            <a:r>
              <a:rPr lang="de-DE" sz="1600" dirty="0"/>
              <a:t> Generator“ </a:t>
            </a:r>
            <a:r>
              <a:rPr lang="de-DE" sz="1600" dirty="0" err="1"/>
              <a:t>tool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Merge</a:t>
            </a:r>
            <a:r>
              <a:rPr lang="de-DE" sz="1600" dirty="0"/>
              <a:t> </a:t>
            </a:r>
            <a:r>
              <a:rPr lang="de-DE" sz="1600" dirty="0" err="1"/>
              <a:t>many</a:t>
            </a:r>
            <a:r>
              <a:rPr lang="de-DE" sz="1600" dirty="0"/>
              <a:t> PDFs </a:t>
            </a:r>
            <a:r>
              <a:rPr lang="de-DE" sz="1600" dirty="0" err="1"/>
              <a:t>into</a:t>
            </a:r>
            <a:r>
              <a:rPr lang="de-DE" sz="1600" dirty="0"/>
              <a:t> a </a:t>
            </a:r>
            <a:r>
              <a:rPr lang="de-DE" sz="1600" dirty="0" err="1"/>
              <a:t>single</a:t>
            </a:r>
            <a:r>
              <a:rPr lang="de-DE" sz="1600" dirty="0"/>
              <a:t> </a:t>
            </a:r>
            <a:r>
              <a:rPr lang="de-DE" sz="1600" dirty="0" err="1"/>
              <a:t>document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eaiser</a:t>
            </a:r>
            <a:r>
              <a:rPr lang="de-DE" sz="1600" dirty="0"/>
              <a:t> </a:t>
            </a:r>
            <a:r>
              <a:rPr lang="de-DE" sz="1600" dirty="0" err="1"/>
              <a:t>printing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macros</a:t>
            </a:r>
            <a:r>
              <a:rPr lang="de-DE" sz="1600" dirty="0"/>
              <a:t> in „Seriennummern“ </a:t>
            </a:r>
            <a:r>
              <a:rPr lang="de-DE" sz="1600" dirty="0" err="1"/>
              <a:t>spreadsheet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prevent</a:t>
            </a:r>
            <a:r>
              <a:rPr lang="de-DE" sz="1600" dirty="0"/>
              <a:t> </a:t>
            </a:r>
            <a:r>
              <a:rPr lang="de-DE" sz="1600" dirty="0" err="1"/>
              <a:t>entry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wrong</a:t>
            </a:r>
            <a:r>
              <a:rPr lang="de-DE" sz="1600" dirty="0"/>
              <a:t> </a:t>
            </a:r>
            <a:r>
              <a:rPr lang="de-DE" sz="1600" dirty="0" err="1"/>
              <a:t>information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Pipe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Auftragsliste </a:t>
            </a:r>
            <a:r>
              <a:rPr lang="de-DE" sz="1600" dirty="0" err="1"/>
              <a:t>to</a:t>
            </a:r>
            <a:r>
              <a:rPr lang="de-DE" sz="1600" dirty="0"/>
              <a:t> Seriennummern XLS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Opening and </a:t>
            </a:r>
            <a:r>
              <a:rPr lang="de-DE" sz="1600" dirty="0" err="1"/>
              <a:t>printing</a:t>
            </a:r>
            <a:r>
              <a:rPr lang="de-DE" sz="1600" dirty="0"/>
              <a:t> all different </a:t>
            </a:r>
            <a:r>
              <a:rPr lang="de-DE" sz="1600" dirty="0" err="1"/>
              <a:t>documents</a:t>
            </a:r>
            <a:r>
              <a:rPr lang="de-DE" sz="1600" dirty="0"/>
              <a:t> still time </a:t>
            </a:r>
            <a:r>
              <a:rPr lang="de-DE" sz="1600" dirty="0" err="1"/>
              <a:t>consuming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Errors in Doc Generator </a:t>
            </a:r>
            <a:r>
              <a:rPr lang="de-DE" sz="1600" dirty="0" err="1"/>
              <a:t>output</a:t>
            </a:r>
            <a:r>
              <a:rPr lang="de-DE" sz="1600" dirty="0"/>
              <a:t> </a:t>
            </a:r>
            <a:r>
              <a:rPr lang="de-DE" sz="1600" dirty="0" err="1"/>
              <a:t>result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Seriennummern XLS </a:t>
            </a:r>
            <a:r>
              <a:rPr lang="de-DE" sz="1600" dirty="0" err="1"/>
              <a:t>input</a:t>
            </a:r>
            <a:r>
              <a:rPr lang="de-DE" sz="1600" dirty="0"/>
              <a:t> </a:t>
            </a:r>
            <a:r>
              <a:rPr lang="de-DE" sz="1600" dirty="0" err="1"/>
              <a:t>errors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Easy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accidently</a:t>
            </a:r>
            <a:r>
              <a:rPr lang="de-DE" sz="1600" dirty="0"/>
              <a:t> </a:t>
            </a:r>
            <a:r>
              <a:rPr lang="de-DE" sz="1600" dirty="0" err="1"/>
              <a:t>make</a:t>
            </a:r>
            <a:r>
              <a:rPr lang="de-DE" sz="1600" dirty="0"/>
              <a:t> </a:t>
            </a:r>
            <a:r>
              <a:rPr lang="de-DE" sz="1600" dirty="0" err="1"/>
              <a:t>input</a:t>
            </a:r>
            <a:r>
              <a:rPr lang="de-DE" sz="1600" dirty="0"/>
              <a:t> </a:t>
            </a:r>
            <a:r>
              <a:rPr lang="de-DE" sz="1600" dirty="0" err="1"/>
              <a:t>error</a:t>
            </a:r>
            <a:r>
              <a:rPr lang="de-DE" sz="1600" dirty="0"/>
              <a:t> </a:t>
            </a:r>
            <a:r>
              <a:rPr lang="de-DE" sz="1600" dirty="0" err="1"/>
              <a:t>into</a:t>
            </a:r>
            <a:r>
              <a:rPr lang="de-DE" sz="1600" dirty="0"/>
              <a:t> Seriennummern XLS</a:t>
            </a:r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Moderate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in &lt; 4 </a:t>
            </a:r>
            <a:r>
              <a:rPr lang="de-DE" sz="1600" dirty="0" err="1"/>
              <a:t>weeks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0671273-32A2-4DA3-A64D-6E560A285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297" y="2141585"/>
            <a:ext cx="3839132" cy="931963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97CAEE-CDF4-490E-B2E7-3184F6B61E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441" y="3382184"/>
            <a:ext cx="2759147" cy="252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881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lvl="1" algn="ctr"/>
            <a:r>
              <a:rPr lang="en-US" sz="4400" dirty="0"/>
              <a:t>Automate temperature uniformity and heating/cooling curves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Automate</a:t>
            </a:r>
            <a:r>
              <a:rPr lang="de-DE" sz="1600" dirty="0"/>
              <a:t> </a:t>
            </a:r>
            <a:r>
              <a:rPr lang="de-DE" sz="1600" dirty="0" err="1"/>
              <a:t>determination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heating</a:t>
            </a:r>
            <a:r>
              <a:rPr lang="de-DE" sz="1600" dirty="0"/>
              <a:t>/</a:t>
            </a:r>
            <a:r>
              <a:rPr lang="de-DE" sz="1600" dirty="0" err="1"/>
              <a:t>cooling</a:t>
            </a:r>
            <a:r>
              <a:rPr lang="de-DE" sz="1600" dirty="0"/>
              <a:t> time and </a:t>
            </a:r>
            <a:r>
              <a:rPr lang="de-DE" sz="1600" dirty="0" err="1"/>
              <a:t>uniformity</a:t>
            </a:r>
            <a:r>
              <a:rPr lang="de-DE" sz="1600" dirty="0"/>
              <a:t> </a:t>
            </a:r>
            <a:r>
              <a:rPr lang="de-DE" sz="1600" dirty="0" err="1"/>
              <a:t>profile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Paddy will </a:t>
            </a:r>
            <a:r>
              <a:rPr lang="de-DE" sz="1600" dirty="0" err="1"/>
              <a:t>create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option</a:t>
            </a:r>
            <a:r>
              <a:rPr lang="de-DE" sz="1600" dirty="0"/>
              <a:t> in </a:t>
            </a:r>
            <a:r>
              <a:rPr lang="de-DE" sz="1600" dirty="0" err="1"/>
              <a:t>software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run</a:t>
            </a:r>
            <a:r>
              <a:rPr lang="de-DE" sz="1600" dirty="0"/>
              <a:t> </a:t>
            </a:r>
            <a:r>
              <a:rPr lang="de-DE" sz="1600" dirty="0" err="1"/>
              <a:t>heating</a:t>
            </a:r>
            <a:r>
              <a:rPr lang="de-DE" sz="1600" dirty="0"/>
              <a:t>/</a:t>
            </a:r>
            <a:r>
              <a:rPr lang="de-DE" sz="1600" dirty="0" err="1"/>
              <a:t>cooling</a:t>
            </a:r>
            <a:r>
              <a:rPr lang="de-DE" sz="1600" dirty="0"/>
              <a:t> and</a:t>
            </a:r>
          </a:p>
          <a:p>
            <a:pPr lvl="1"/>
            <a:r>
              <a:rPr lang="de-DE" sz="1600" dirty="0"/>
              <a:t>     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together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Sensarray</a:t>
            </a:r>
            <a:r>
              <a:rPr lang="de-DE" sz="1600" dirty="0"/>
              <a:t> Wafer will </a:t>
            </a:r>
            <a:r>
              <a:rPr lang="de-DE" sz="1600" dirty="0" err="1"/>
              <a:t>collect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overnight</a:t>
            </a:r>
            <a:r>
              <a:rPr lang="de-DE" sz="1600" dirty="0"/>
              <a:t> </a:t>
            </a:r>
            <a:r>
              <a:rPr lang="de-DE" sz="1600" dirty="0" err="1"/>
              <a:t>while</a:t>
            </a:r>
            <a:r>
              <a:rPr lang="de-DE" sz="1600" dirty="0"/>
              <a:t> </a:t>
            </a:r>
            <a:r>
              <a:rPr lang="de-DE" sz="1600" dirty="0" err="1"/>
              <a:t>running</a:t>
            </a:r>
            <a:r>
              <a:rPr lang="de-DE" sz="1600" dirty="0"/>
              <a:t> </a:t>
            </a:r>
            <a:r>
              <a:rPr lang="de-DE" sz="1600" dirty="0" err="1"/>
              <a:t>tests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New </a:t>
            </a:r>
            <a:r>
              <a:rPr lang="de-DE" sz="1600" dirty="0" err="1"/>
              <a:t>computer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r>
              <a:rPr lang="de-DE" sz="1600" dirty="0"/>
              <a:t> will </a:t>
            </a:r>
            <a:r>
              <a:rPr lang="de-DE" sz="1600" dirty="0" err="1"/>
              <a:t>analyze</a:t>
            </a:r>
            <a:r>
              <a:rPr lang="de-DE" sz="1600" dirty="0"/>
              <a:t> </a:t>
            </a:r>
            <a:r>
              <a:rPr lang="de-DE" sz="1600" dirty="0" err="1"/>
              <a:t>Sensarray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and </a:t>
            </a:r>
            <a:r>
              <a:rPr lang="de-DE" sz="1600" dirty="0" err="1"/>
              <a:t>determine</a:t>
            </a:r>
            <a:endParaRPr lang="de-DE" sz="1600" dirty="0"/>
          </a:p>
          <a:p>
            <a:pPr lvl="1"/>
            <a:r>
              <a:rPr lang="de-DE" sz="1600" dirty="0"/>
              <a:t>      </a:t>
            </a:r>
            <a:r>
              <a:rPr lang="de-DE" sz="1600" dirty="0" err="1"/>
              <a:t>heating</a:t>
            </a:r>
            <a:r>
              <a:rPr lang="de-DE" sz="1600" dirty="0"/>
              <a:t>/</a:t>
            </a:r>
            <a:r>
              <a:rPr lang="de-DE" sz="1600" dirty="0" err="1"/>
              <a:t>cooling</a:t>
            </a:r>
            <a:r>
              <a:rPr lang="de-DE" sz="1600" dirty="0"/>
              <a:t> time and </a:t>
            </a:r>
            <a:r>
              <a:rPr lang="de-DE" sz="1600" dirty="0" err="1"/>
              <a:t>temperature</a:t>
            </a:r>
            <a:r>
              <a:rPr lang="de-DE" sz="1600" dirty="0"/>
              <a:t> </a:t>
            </a:r>
            <a:r>
              <a:rPr lang="de-DE" sz="1600" dirty="0" err="1"/>
              <a:t>uniformity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Temperature</a:t>
            </a:r>
            <a:r>
              <a:rPr lang="de-DE" sz="1600" dirty="0"/>
              <a:t> </a:t>
            </a:r>
            <a:r>
              <a:rPr lang="de-DE" sz="1600" dirty="0" err="1"/>
              <a:t>uniformity</a:t>
            </a:r>
            <a:r>
              <a:rPr lang="de-DE" sz="1600" dirty="0"/>
              <a:t> </a:t>
            </a:r>
            <a:r>
              <a:rPr lang="de-DE" sz="1600" dirty="0" err="1"/>
              <a:t>performed</a:t>
            </a:r>
            <a:r>
              <a:rPr lang="de-DE" sz="1600" dirty="0"/>
              <a:t> </a:t>
            </a:r>
            <a:r>
              <a:rPr lang="de-DE" sz="1600" dirty="0" err="1"/>
              <a:t>during</a:t>
            </a:r>
            <a:r>
              <a:rPr lang="de-DE" sz="1600" dirty="0"/>
              <a:t> </a:t>
            </a:r>
            <a:r>
              <a:rPr lang="de-DE" sz="1600" dirty="0" err="1"/>
              <a:t>heating</a:t>
            </a:r>
            <a:r>
              <a:rPr lang="de-DE" sz="1600" dirty="0"/>
              <a:t>/</a:t>
            </a:r>
            <a:r>
              <a:rPr lang="de-DE" sz="1600" dirty="0" err="1"/>
              <a:t>cooling</a:t>
            </a:r>
            <a:r>
              <a:rPr lang="de-DE" sz="1600" dirty="0"/>
              <a:t> </a:t>
            </a:r>
            <a:r>
              <a:rPr lang="de-DE" sz="1600" dirty="0" err="1"/>
              <a:t>curves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Time </a:t>
            </a:r>
            <a:r>
              <a:rPr lang="de-DE" sz="1600" dirty="0" err="1"/>
              <a:t>consuming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immediately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Minimal time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r>
              <a:rPr lang="de-DE" sz="1600" dirty="0"/>
              <a:t>, minimal </a:t>
            </a:r>
            <a:r>
              <a:rPr lang="de-DE" sz="1600" dirty="0" err="1"/>
              <a:t>increase</a:t>
            </a:r>
            <a:r>
              <a:rPr lang="de-DE" sz="1600" dirty="0"/>
              <a:t> in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work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840E3E5-E239-4F77-A508-C028373C1F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665" y="2570009"/>
            <a:ext cx="4692472" cy="287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10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Label Printer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Accurately</a:t>
            </a:r>
            <a:r>
              <a:rPr lang="de-DE" sz="1600" dirty="0"/>
              <a:t> </a:t>
            </a:r>
            <a:r>
              <a:rPr lang="de-DE" sz="1600" dirty="0" err="1"/>
              <a:t>make</a:t>
            </a:r>
            <a:r>
              <a:rPr lang="de-DE" sz="1600" dirty="0"/>
              <a:t> </a:t>
            </a:r>
            <a:r>
              <a:rPr lang="de-DE" sz="1600" dirty="0" err="1"/>
              <a:t>labels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a </a:t>
            </a:r>
            <a:r>
              <a:rPr lang="de-DE" sz="1600" dirty="0" err="1"/>
              <a:t>label</a:t>
            </a:r>
            <a:r>
              <a:rPr lang="de-DE" sz="1600" dirty="0"/>
              <a:t> </a:t>
            </a:r>
            <a:r>
              <a:rPr lang="de-DE" sz="1600" dirty="0" err="1"/>
              <a:t>printer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Print </a:t>
            </a:r>
            <a:r>
              <a:rPr lang="de-DE" sz="1600" dirty="0" err="1"/>
              <a:t>serial</a:t>
            </a:r>
            <a:r>
              <a:rPr lang="de-DE" sz="1600" dirty="0"/>
              <a:t> </a:t>
            </a:r>
            <a:r>
              <a:rPr lang="de-DE" sz="1600" dirty="0" err="1"/>
              <a:t>number</a:t>
            </a:r>
            <a:r>
              <a:rPr lang="de-DE" sz="1600" dirty="0"/>
              <a:t> </a:t>
            </a:r>
            <a:r>
              <a:rPr lang="de-DE" sz="1600" dirty="0" err="1"/>
              <a:t>labels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serial</a:t>
            </a:r>
            <a:r>
              <a:rPr lang="de-DE" sz="1600" dirty="0"/>
              <a:t> </a:t>
            </a:r>
            <a:r>
              <a:rPr lang="de-DE" sz="1600" dirty="0" err="1"/>
              <a:t>number</a:t>
            </a:r>
            <a:r>
              <a:rPr lang="de-DE" sz="1600" dirty="0"/>
              <a:t> in seriennummern </a:t>
            </a:r>
            <a:r>
              <a:rPr lang="de-DE" sz="1600" dirty="0" err="1"/>
              <a:t>spreadsheet</a:t>
            </a:r>
            <a:r>
              <a:rPr lang="de-DE" sz="1600" dirty="0"/>
              <a:t> 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Require</a:t>
            </a:r>
            <a:r>
              <a:rPr lang="de-DE" sz="1600" dirty="0"/>
              <a:t> double </a:t>
            </a:r>
            <a:r>
              <a:rPr lang="de-DE" sz="1600" dirty="0" err="1"/>
              <a:t>entry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serial</a:t>
            </a:r>
            <a:r>
              <a:rPr lang="de-DE" sz="1600" dirty="0"/>
              <a:t> </a:t>
            </a:r>
            <a:r>
              <a:rPr lang="de-DE" sz="1600" dirty="0" err="1"/>
              <a:t>number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Print on high </a:t>
            </a:r>
            <a:r>
              <a:rPr lang="de-DE" sz="1600" dirty="0" err="1"/>
              <a:t>temperature</a:t>
            </a:r>
            <a:r>
              <a:rPr lang="de-DE" sz="1600" dirty="0"/>
              <a:t> </a:t>
            </a:r>
            <a:r>
              <a:rPr lang="de-DE" sz="1600" dirty="0" err="1"/>
              <a:t>labels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programmable</a:t>
            </a:r>
            <a:r>
              <a:rPr lang="de-DE" sz="1600" dirty="0"/>
              <a:t> thermal </a:t>
            </a:r>
            <a:r>
              <a:rPr lang="de-DE" sz="1600" dirty="0" err="1"/>
              <a:t>transfer</a:t>
            </a:r>
            <a:r>
              <a:rPr lang="de-DE" sz="1600" dirty="0"/>
              <a:t> </a:t>
            </a:r>
            <a:r>
              <a:rPr lang="de-DE" sz="1600" dirty="0" err="1"/>
              <a:t>printer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Incorrect</a:t>
            </a:r>
            <a:r>
              <a:rPr lang="de-DE" sz="1600" dirty="0"/>
              <a:t> </a:t>
            </a:r>
            <a:r>
              <a:rPr lang="de-DE" sz="1600" dirty="0" err="1"/>
              <a:t>serial</a:t>
            </a:r>
            <a:r>
              <a:rPr lang="de-DE" sz="1600" dirty="0"/>
              <a:t> </a:t>
            </a:r>
            <a:r>
              <a:rPr lang="de-DE" sz="1600" dirty="0" err="1"/>
              <a:t>number</a:t>
            </a:r>
            <a:r>
              <a:rPr lang="de-DE" sz="1600" dirty="0"/>
              <a:t> on </a:t>
            </a:r>
            <a:r>
              <a:rPr lang="de-DE" sz="1600" dirty="0" err="1"/>
              <a:t>label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a </a:t>
            </a:r>
            <a:r>
              <a:rPr lang="de-DE" sz="1600" dirty="0" err="1"/>
              <a:t>common</a:t>
            </a:r>
            <a:r>
              <a:rPr lang="de-DE" sz="1600" dirty="0"/>
              <a:t> </a:t>
            </a:r>
            <a:r>
              <a:rPr lang="de-DE" sz="1600" dirty="0" err="1"/>
              <a:t>quality</a:t>
            </a:r>
            <a:r>
              <a:rPr lang="de-DE" sz="1600" dirty="0"/>
              <a:t> </a:t>
            </a:r>
            <a:r>
              <a:rPr lang="de-DE" sz="1600" dirty="0" err="1"/>
              <a:t>problem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Save time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eliminating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tedious</a:t>
            </a:r>
            <a:r>
              <a:rPr lang="de-DE" sz="1600" dirty="0"/>
              <a:t> </a:t>
            </a:r>
            <a:r>
              <a:rPr lang="de-DE" sz="1600" dirty="0" err="1"/>
              <a:t>task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manually</a:t>
            </a:r>
            <a:r>
              <a:rPr lang="de-DE" sz="1600" dirty="0"/>
              <a:t> </a:t>
            </a:r>
            <a:r>
              <a:rPr lang="de-DE" sz="1600" dirty="0" err="1"/>
              <a:t>making</a:t>
            </a:r>
            <a:r>
              <a:rPr lang="de-DE" sz="1600" dirty="0"/>
              <a:t> </a:t>
            </a:r>
            <a:r>
              <a:rPr lang="de-DE" sz="1600" dirty="0" err="1"/>
              <a:t>labels</a:t>
            </a:r>
            <a:endParaRPr lang="de-DE" sz="1600" dirty="0"/>
          </a:p>
          <a:p>
            <a:pPr lvl="1"/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~500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r>
              <a:rPr lang="de-DE" sz="1600" dirty="0"/>
              <a:t>/</a:t>
            </a:r>
            <a:r>
              <a:rPr lang="de-DE" sz="1600" dirty="0" err="1"/>
              <a:t>printer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? EUR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custom</a:t>
            </a:r>
            <a:r>
              <a:rPr lang="de-DE" sz="1600" dirty="0"/>
              <a:t> </a:t>
            </a:r>
            <a:r>
              <a:rPr lang="de-DE" sz="1600" dirty="0" err="1"/>
              <a:t>labels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Moderate-Large time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Finish </a:t>
            </a:r>
            <a:r>
              <a:rPr lang="de-DE" sz="1600" dirty="0" err="1"/>
              <a:t>by</a:t>
            </a:r>
            <a:r>
              <a:rPr lang="de-DE" sz="1600" dirty="0"/>
              <a:t> end May 2019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E97F8C-B406-4D7C-AC15-F6CC3E8CA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302" y="2024012"/>
            <a:ext cx="3822186" cy="364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885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Automate Temperature Display Calibration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21821" y="2054849"/>
            <a:ext cx="113483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Create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guide</a:t>
            </a:r>
            <a:r>
              <a:rPr lang="de-DE" sz="1600" dirty="0"/>
              <a:t>/perform PT100 </a:t>
            </a:r>
            <a:r>
              <a:rPr lang="de-DE" sz="1600" dirty="0" err="1"/>
              <a:t>calibration</a:t>
            </a:r>
            <a:r>
              <a:rPr lang="de-DE" sz="1600" dirty="0"/>
              <a:t> </a:t>
            </a:r>
            <a:r>
              <a:rPr lang="de-DE" sz="1600" dirty="0" err="1"/>
              <a:t>protocol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records</a:t>
            </a:r>
            <a:r>
              <a:rPr lang="de-DE" sz="1600" dirty="0"/>
              <a:t> </a:t>
            </a:r>
            <a:r>
              <a:rPr lang="de-DE" sz="1600" dirty="0" err="1"/>
              <a:t>display</a:t>
            </a:r>
            <a:r>
              <a:rPr lang="de-DE" sz="1600" dirty="0"/>
              <a:t> </a:t>
            </a:r>
            <a:r>
              <a:rPr lang="de-DE" sz="1600" dirty="0" err="1"/>
              <a:t>values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Adjusts</a:t>
            </a:r>
            <a:r>
              <a:rPr lang="de-DE" sz="1600" dirty="0"/>
              <a:t> </a:t>
            </a:r>
            <a:r>
              <a:rPr lang="de-DE" sz="1600" dirty="0" err="1"/>
              <a:t>calibration</a:t>
            </a:r>
            <a:r>
              <a:rPr lang="de-DE" sz="1600" dirty="0"/>
              <a:t> </a:t>
            </a:r>
            <a:r>
              <a:rPr lang="de-DE" sz="1600" dirty="0" err="1"/>
              <a:t>curve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</a:t>
            </a:r>
            <a:r>
              <a:rPr lang="de-DE" sz="1600" dirty="0" err="1"/>
              <a:t>comparing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simulation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Test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goes</a:t>
            </a:r>
            <a:r>
              <a:rPr lang="de-DE" sz="1600" dirty="0"/>
              <a:t> </a:t>
            </a:r>
            <a:r>
              <a:rPr lang="de-DE" sz="1600" dirty="0" err="1"/>
              <a:t>into</a:t>
            </a:r>
            <a:r>
              <a:rPr lang="de-DE" sz="1600" dirty="0"/>
              <a:t> </a:t>
            </a:r>
            <a:r>
              <a:rPr lang="de-DE" sz="1600" dirty="0" err="1"/>
              <a:t>document</a:t>
            </a:r>
            <a:r>
              <a:rPr lang="de-DE" sz="1600" dirty="0"/>
              <a:t> (</a:t>
            </a:r>
            <a:r>
              <a:rPr lang="de-DE" sz="1600" dirty="0" err="1"/>
              <a:t>no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handwriting</a:t>
            </a:r>
            <a:r>
              <a:rPr lang="de-DE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Must </a:t>
            </a:r>
            <a:r>
              <a:rPr lang="de-DE" sz="1600" dirty="0" err="1"/>
              <a:t>be</a:t>
            </a:r>
            <a:r>
              <a:rPr lang="de-DE" sz="1600" dirty="0"/>
              <a:t> </a:t>
            </a:r>
            <a:r>
              <a:rPr lang="de-DE" sz="1600" dirty="0" err="1"/>
              <a:t>done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Paddy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Time </a:t>
            </a:r>
            <a:r>
              <a:rPr lang="de-DE" sz="1600" dirty="0" err="1"/>
              <a:t>consuming</a:t>
            </a:r>
            <a:r>
              <a:rPr lang="de-DE" sz="1600" dirty="0"/>
              <a:t> (10 – 30 </a:t>
            </a:r>
            <a:r>
              <a:rPr lang="de-DE" sz="1600" dirty="0" err="1"/>
              <a:t>minutes</a:t>
            </a:r>
            <a:r>
              <a:rPr lang="de-DE" sz="1600" dirty="0"/>
              <a:t> </a:t>
            </a:r>
            <a:r>
              <a:rPr lang="de-DE" sz="1600" dirty="0" err="1"/>
              <a:t>depending</a:t>
            </a:r>
            <a:r>
              <a:rPr lang="de-DE" sz="1600" dirty="0"/>
              <a:t> on </a:t>
            </a:r>
            <a:r>
              <a:rPr lang="de-DE" sz="1600" dirty="0" err="1"/>
              <a:t>results</a:t>
            </a:r>
            <a:r>
              <a:rPr lang="de-DE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quality</a:t>
            </a:r>
            <a:r>
              <a:rPr lang="de-DE" sz="1600" dirty="0"/>
              <a:t> </a:t>
            </a:r>
            <a:r>
              <a:rPr lang="de-DE" sz="1600" dirty="0" err="1"/>
              <a:t>complaints</a:t>
            </a:r>
            <a:r>
              <a:rPr lang="de-DE" sz="1600" dirty="0"/>
              <a:t> on out-</a:t>
            </a:r>
            <a:r>
              <a:rPr lang="de-DE" sz="1600" dirty="0" err="1"/>
              <a:t>of</a:t>
            </a:r>
            <a:r>
              <a:rPr lang="de-DE" sz="1600" dirty="0"/>
              <a:t>-</a:t>
            </a:r>
            <a:r>
              <a:rPr lang="de-DE" sz="1600" dirty="0" err="1"/>
              <a:t>spec</a:t>
            </a:r>
            <a:r>
              <a:rPr lang="de-DE" sz="1600" dirty="0"/>
              <a:t> </a:t>
            </a:r>
            <a:r>
              <a:rPr lang="de-DE" sz="1600" dirty="0" err="1"/>
              <a:t>results</a:t>
            </a:r>
            <a:r>
              <a:rPr lang="de-DE" sz="1600" dirty="0"/>
              <a:t> </a:t>
            </a:r>
            <a:r>
              <a:rPr lang="de-DE" sz="1600" dirty="0" err="1"/>
              <a:t>written</a:t>
            </a:r>
            <a:endParaRPr lang="de-DE" sz="1600" dirty="0"/>
          </a:p>
          <a:p>
            <a:pPr lvl="1"/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High time </a:t>
            </a:r>
            <a:r>
              <a:rPr lang="de-DE" sz="1600" dirty="0" err="1"/>
              <a:t>investment</a:t>
            </a:r>
            <a:r>
              <a:rPr lang="de-DE" sz="1600" dirty="0"/>
              <a:t>/High </a:t>
            </a:r>
            <a:r>
              <a:rPr lang="de-DE" sz="1600" dirty="0" err="1"/>
              <a:t>Reward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Defer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Paddy, </a:t>
            </a:r>
            <a:r>
              <a:rPr lang="de-DE" sz="1600" dirty="0" err="1"/>
              <a:t>who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expert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picture containing sky, indoor, device&#10;&#10;Description automatically generated">
            <a:extLst>
              <a:ext uri="{FF2B5EF4-FFF2-40B4-BE49-F238E27FC236}">
                <a16:creationId xmlns:a16="http://schemas.microsoft.com/office/drawing/2014/main" id="{34802F0B-2938-4305-8F8D-3E2EEC853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219" y="2315436"/>
            <a:ext cx="2789162" cy="36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67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/>
              <a:t>Programmatically find steps abnormalities</a:t>
            </a:r>
            <a:endParaRPr lang="en-US" dirty="0"/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Identify</a:t>
            </a:r>
            <a:r>
              <a:rPr lang="de-DE" sz="1600" dirty="0"/>
              <a:t> </a:t>
            </a:r>
            <a:r>
              <a:rPr lang="de-DE" sz="1600" dirty="0" err="1"/>
              <a:t>system</a:t>
            </a:r>
            <a:r>
              <a:rPr lang="de-DE" sz="1600" dirty="0"/>
              <a:t> </a:t>
            </a:r>
            <a:r>
              <a:rPr lang="de-DE" sz="1600" dirty="0" err="1"/>
              <a:t>controlling</a:t>
            </a:r>
            <a:r>
              <a:rPr lang="de-DE" sz="1600" dirty="0"/>
              <a:t> </a:t>
            </a:r>
            <a:r>
              <a:rPr lang="de-DE" sz="1600" dirty="0" err="1"/>
              <a:t>problems</a:t>
            </a:r>
            <a:r>
              <a:rPr lang="de-DE" sz="1600" dirty="0"/>
              <a:t> (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) </a:t>
            </a:r>
            <a:r>
              <a:rPr lang="de-DE" sz="1600" dirty="0" err="1"/>
              <a:t>automatically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Write </a:t>
            </a: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analyze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data</a:t>
            </a:r>
            <a:r>
              <a:rPr lang="de-DE" sz="1600" dirty="0"/>
              <a:t> and </a:t>
            </a:r>
            <a:r>
              <a:rPr lang="de-DE" sz="1600" dirty="0" err="1"/>
              <a:t>look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evidence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controlling</a:t>
            </a:r>
            <a:r>
              <a:rPr lang="de-DE" sz="1600" dirty="0"/>
              <a:t> </a:t>
            </a:r>
            <a:r>
              <a:rPr lang="de-DE" sz="1600" dirty="0" err="1"/>
              <a:t>problem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be</a:t>
            </a:r>
            <a:r>
              <a:rPr lang="de-DE" sz="1600" dirty="0"/>
              <a:t> a separate </a:t>
            </a:r>
            <a:r>
              <a:rPr lang="de-DE" sz="1600" dirty="0" err="1"/>
              <a:t>program</a:t>
            </a:r>
            <a:r>
              <a:rPr lang="de-DE" sz="1600" dirty="0"/>
              <a:t> ran after </a:t>
            </a:r>
            <a:r>
              <a:rPr lang="de-DE" sz="1600" dirty="0" err="1"/>
              <a:t>the</a:t>
            </a:r>
            <a:r>
              <a:rPr lang="de-DE" sz="1600" dirty="0"/>
              <a:t> AC3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r>
              <a:rPr lang="de-DE" sz="1600" dirty="0"/>
              <a:t> 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Integrated </a:t>
            </a:r>
            <a:r>
              <a:rPr lang="de-DE" sz="1600" dirty="0" err="1"/>
              <a:t>into</a:t>
            </a:r>
            <a:r>
              <a:rPr lang="de-DE" sz="1600" dirty="0"/>
              <a:t> AC3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Paddy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Possibly</a:t>
            </a:r>
            <a:r>
              <a:rPr lang="de-DE" sz="1600" dirty="0"/>
              <a:t> </a:t>
            </a:r>
            <a:r>
              <a:rPr lang="de-DE" sz="1600" dirty="0" err="1"/>
              <a:t>more</a:t>
            </a:r>
            <a:r>
              <a:rPr lang="de-DE" sz="1600" dirty="0"/>
              <a:t> </a:t>
            </a:r>
            <a:r>
              <a:rPr lang="de-DE" sz="1600" dirty="0" err="1"/>
              <a:t>accurate</a:t>
            </a:r>
            <a:r>
              <a:rPr lang="de-DE" sz="1600" dirty="0"/>
              <a:t> </a:t>
            </a:r>
            <a:r>
              <a:rPr lang="de-DE" sz="1600" dirty="0" err="1"/>
              <a:t>than</a:t>
            </a:r>
            <a:r>
              <a:rPr lang="de-DE" sz="1600" dirty="0"/>
              <a:t> </a:t>
            </a:r>
            <a:r>
              <a:rPr lang="de-DE" sz="1600" dirty="0" err="1"/>
              <a:t>humans</a:t>
            </a:r>
            <a:r>
              <a:rPr lang="de-DE" sz="1600" dirty="0"/>
              <a:t> (</a:t>
            </a:r>
            <a:r>
              <a:rPr lang="de-DE" sz="1600" dirty="0" err="1"/>
              <a:t>humans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great</a:t>
            </a:r>
            <a:r>
              <a:rPr lang="de-DE" sz="1600" dirty="0"/>
              <a:t> at </a:t>
            </a:r>
            <a:r>
              <a:rPr lang="de-DE" sz="1600" dirty="0" err="1"/>
              <a:t>pattern</a:t>
            </a:r>
            <a:r>
              <a:rPr lang="de-DE" sz="1600" dirty="0"/>
              <a:t> </a:t>
            </a:r>
            <a:r>
              <a:rPr lang="de-DE" sz="1600" dirty="0" err="1"/>
              <a:t>recognition</a:t>
            </a:r>
            <a:endParaRPr lang="de-DE" sz="1600" dirty="0"/>
          </a:p>
          <a:p>
            <a:pPr lvl="1"/>
            <a:r>
              <a:rPr lang="de-DE" sz="1600" dirty="0"/>
              <a:t>     , but </a:t>
            </a:r>
            <a:r>
              <a:rPr lang="de-DE" sz="1600" dirty="0" err="1"/>
              <a:t>can</a:t>
            </a:r>
            <a:r>
              <a:rPr lang="de-DE" sz="1600" dirty="0"/>
              <a:t> </a:t>
            </a:r>
            <a:r>
              <a:rPr lang="de-DE" sz="1600" dirty="0" err="1"/>
              <a:t>be</a:t>
            </a:r>
            <a:r>
              <a:rPr lang="de-DE" sz="1600" dirty="0"/>
              <a:t> </a:t>
            </a:r>
            <a:r>
              <a:rPr lang="de-DE" sz="1600" dirty="0" err="1"/>
              <a:t>distracted</a:t>
            </a:r>
            <a:r>
              <a:rPr lang="de-DE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Save time </a:t>
            </a:r>
            <a:r>
              <a:rPr lang="de-DE" sz="1600" dirty="0" err="1"/>
              <a:t>since</a:t>
            </a:r>
            <a:r>
              <a:rPr lang="de-DE" sz="1600" dirty="0"/>
              <a:t> </a:t>
            </a:r>
            <a:r>
              <a:rPr lang="de-DE" sz="1600" dirty="0" err="1"/>
              <a:t>graph</a:t>
            </a:r>
            <a:r>
              <a:rPr lang="de-DE" sz="1600" dirty="0"/>
              <a:t> </a:t>
            </a:r>
            <a:r>
              <a:rPr lang="de-DE" sz="1600" dirty="0" err="1"/>
              <a:t>no</a:t>
            </a:r>
            <a:r>
              <a:rPr lang="de-DE" sz="1600" dirty="0"/>
              <a:t> </a:t>
            </a:r>
            <a:r>
              <a:rPr lang="de-DE" sz="1600" dirty="0" err="1"/>
              <a:t>longer</a:t>
            </a:r>
            <a:r>
              <a:rPr lang="de-DE" sz="1600" dirty="0"/>
              <a:t> </a:t>
            </a:r>
            <a:r>
              <a:rPr lang="de-DE" sz="1600" dirty="0" err="1"/>
              <a:t>needs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be</a:t>
            </a:r>
            <a:r>
              <a:rPr lang="de-DE" sz="1600" dirty="0"/>
              <a:t> </a:t>
            </a:r>
            <a:r>
              <a:rPr lang="de-DE" sz="1600" dirty="0" err="1"/>
              <a:t>looked</a:t>
            </a:r>
            <a:r>
              <a:rPr lang="de-DE" sz="1600" dirty="0"/>
              <a:t> at </a:t>
            </a:r>
            <a:r>
              <a:rPr lang="de-DE" sz="1600" dirty="0" err="1"/>
              <a:t>closely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Assess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r>
              <a:rPr lang="de-DE" sz="1600" dirty="0"/>
              <a:t> </a:t>
            </a:r>
            <a:r>
              <a:rPr lang="de-DE" sz="1600" dirty="0" err="1"/>
              <a:t>changes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Unsure</a:t>
            </a:r>
            <a:r>
              <a:rPr lang="de-DE" sz="1600" dirty="0"/>
              <a:t> </a:t>
            </a:r>
            <a:r>
              <a:rPr lang="de-DE" sz="1600" dirty="0" err="1"/>
              <a:t>how</a:t>
            </a:r>
            <a:r>
              <a:rPr lang="de-DE" sz="1600" dirty="0"/>
              <a:t> </a:t>
            </a:r>
            <a:r>
              <a:rPr lang="de-DE" sz="1600" dirty="0" err="1"/>
              <a:t>accurate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</a:t>
            </a:r>
            <a:r>
              <a:rPr lang="de-DE" sz="1600" dirty="0" err="1"/>
              <a:t>would</a:t>
            </a:r>
            <a:r>
              <a:rPr lang="de-DE" sz="1600" dirty="0"/>
              <a:t> </a:t>
            </a:r>
            <a:r>
              <a:rPr lang="de-DE" sz="1600" dirty="0" err="1"/>
              <a:t>be</a:t>
            </a:r>
            <a:r>
              <a:rPr lang="de-DE" sz="1600" dirty="0"/>
              <a:t>, but </a:t>
            </a:r>
            <a:r>
              <a:rPr lang="de-DE" sz="1600" dirty="0" err="1"/>
              <a:t>confident</a:t>
            </a:r>
            <a:r>
              <a:rPr lang="de-DE" sz="1600" dirty="0"/>
              <a:t> and </a:t>
            </a:r>
            <a:r>
              <a:rPr lang="de-DE" sz="1600" dirty="0" err="1"/>
              <a:t>think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</a:t>
            </a:r>
            <a:r>
              <a:rPr lang="de-DE" sz="1600" dirty="0" err="1"/>
              <a:t>could</a:t>
            </a:r>
            <a:r>
              <a:rPr lang="de-DE" sz="1600" dirty="0"/>
              <a:t> </a:t>
            </a:r>
            <a:r>
              <a:rPr lang="de-DE" sz="1600" dirty="0" err="1"/>
              <a:t>be</a:t>
            </a:r>
            <a:r>
              <a:rPr lang="de-DE" sz="1600" dirty="0"/>
              <a:t> </a:t>
            </a:r>
            <a:r>
              <a:rPr lang="de-DE" sz="1600" dirty="0" err="1"/>
              <a:t>worth</a:t>
            </a:r>
            <a:r>
              <a:rPr lang="de-DE" sz="1600" dirty="0"/>
              <a:t> </a:t>
            </a:r>
            <a:r>
              <a:rPr lang="de-DE" sz="1600" dirty="0" err="1"/>
              <a:t>trying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Best </a:t>
            </a:r>
            <a:r>
              <a:rPr lang="de-DE" sz="1600" dirty="0" err="1"/>
              <a:t>if</a:t>
            </a:r>
            <a:r>
              <a:rPr lang="de-DE" sz="1600" dirty="0"/>
              <a:t> </a:t>
            </a:r>
            <a:r>
              <a:rPr lang="de-DE" sz="1600" dirty="0" err="1"/>
              <a:t>integrated</a:t>
            </a:r>
            <a:r>
              <a:rPr lang="de-DE" sz="1600" dirty="0"/>
              <a:t> </a:t>
            </a:r>
            <a:r>
              <a:rPr lang="de-DE" sz="1600" dirty="0" err="1"/>
              <a:t>into</a:t>
            </a:r>
            <a:r>
              <a:rPr lang="de-DE" sz="1600" dirty="0"/>
              <a:t> AC3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B925361-02FE-47A7-92AE-12C7E4559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878" y="2959100"/>
            <a:ext cx="3749631" cy="222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141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Process Change-Related Suggestions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92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New controllers for Chuck department and more intensive testing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1856014"/>
            <a:ext cx="1134835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Find </a:t>
            </a:r>
            <a:r>
              <a:rPr lang="de-DE" sz="1600" dirty="0" err="1"/>
              <a:t>controlling</a:t>
            </a:r>
            <a:r>
              <a:rPr lang="de-DE" sz="1600" dirty="0"/>
              <a:t> </a:t>
            </a:r>
            <a:r>
              <a:rPr lang="de-DE" sz="1600" dirty="0" err="1"/>
              <a:t>problems</a:t>
            </a:r>
            <a:r>
              <a:rPr lang="de-DE" sz="1600" dirty="0"/>
              <a:t> </a:t>
            </a:r>
            <a:r>
              <a:rPr lang="de-DE" sz="1600" dirty="0" err="1"/>
              <a:t>earlier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controllers</a:t>
            </a:r>
            <a:r>
              <a:rPr lang="de-DE" sz="1600" dirty="0"/>
              <a:t> and different </a:t>
            </a:r>
            <a:r>
              <a:rPr lang="de-DE" sz="1600" dirty="0" err="1"/>
              <a:t>tests</a:t>
            </a:r>
            <a:r>
              <a:rPr lang="de-DE" sz="1600" dirty="0"/>
              <a:t> in Chuck Department</a:t>
            </a:r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New </a:t>
            </a:r>
            <a:r>
              <a:rPr lang="de-DE" sz="1600" dirty="0" err="1"/>
              <a:t>controllers</a:t>
            </a:r>
            <a:r>
              <a:rPr lang="de-DE" sz="1600" dirty="0"/>
              <a:t> (</a:t>
            </a:r>
            <a:r>
              <a:rPr lang="de-DE" sz="1600" dirty="0" err="1"/>
              <a:t>z.b.</a:t>
            </a:r>
            <a:r>
              <a:rPr lang="de-DE" sz="1600" dirty="0"/>
              <a:t> SP110)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chuck</a:t>
            </a:r>
            <a:r>
              <a:rPr lang="de-DE" sz="1600" dirty="0"/>
              <a:t> </a:t>
            </a:r>
            <a:r>
              <a:rPr lang="de-DE" sz="1600" dirty="0" err="1"/>
              <a:t>department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Computer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chuck</a:t>
            </a:r>
            <a:r>
              <a:rPr lang="de-DE" sz="1600" dirty="0"/>
              <a:t> </a:t>
            </a:r>
            <a:r>
              <a:rPr lang="de-DE" sz="1600" dirty="0" err="1"/>
              <a:t>department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run</a:t>
            </a:r>
            <a:r>
              <a:rPr lang="de-DE" sz="1600" dirty="0"/>
              <a:t> AC3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software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Replace</a:t>
            </a:r>
            <a:r>
              <a:rPr lang="de-DE" sz="1600" dirty="0"/>
              <a:t> </a:t>
            </a:r>
            <a:r>
              <a:rPr lang="de-DE" sz="1600" dirty="0" err="1"/>
              <a:t>uberschwing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heating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50C, 80C and </a:t>
            </a:r>
          </a:p>
          <a:p>
            <a:pPr lvl="1"/>
            <a:r>
              <a:rPr lang="de-DE" sz="1600" dirty="0"/>
              <a:t>      </a:t>
            </a:r>
            <a:r>
              <a:rPr lang="de-DE" sz="1600" dirty="0" err="1"/>
              <a:t>controlling</a:t>
            </a:r>
            <a:r>
              <a:rPr lang="de-DE" sz="1600" dirty="0"/>
              <a:t> (</a:t>
            </a:r>
            <a:r>
              <a:rPr lang="de-DE" sz="1600" dirty="0" err="1"/>
              <a:t>reccomended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Paddy)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*MAYBE CAN ALSO </a:t>
            </a:r>
            <a:r>
              <a:rPr lang="de-DE" sz="1600" dirty="0" err="1"/>
              <a:t>write</a:t>
            </a:r>
            <a:r>
              <a:rPr lang="de-DE" sz="1600" dirty="0"/>
              <a:t> </a:t>
            </a: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find </a:t>
            </a:r>
            <a:r>
              <a:rPr lang="de-DE" sz="1600" dirty="0" err="1"/>
              <a:t>controlling</a:t>
            </a:r>
            <a:r>
              <a:rPr lang="de-DE" sz="1600" dirty="0"/>
              <a:t> </a:t>
            </a:r>
            <a:r>
              <a:rPr lang="de-DE" sz="1600" dirty="0" err="1"/>
              <a:t>errors</a:t>
            </a:r>
            <a:r>
              <a:rPr lang="de-DE" sz="1600" dirty="0"/>
              <a:t> and </a:t>
            </a:r>
            <a:r>
              <a:rPr lang="de-DE" sz="1600" dirty="0" err="1"/>
              <a:t>use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current</a:t>
            </a:r>
            <a:r>
              <a:rPr lang="de-DE" sz="1600" dirty="0"/>
              <a:t> SP72</a:t>
            </a:r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catches</a:t>
            </a:r>
            <a:r>
              <a:rPr lang="de-DE" sz="1600" dirty="0"/>
              <a:t> PT100 </a:t>
            </a:r>
            <a:r>
              <a:rPr lang="de-DE" sz="1600" dirty="0" err="1"/>
              <a:t>placement</a:t>
            </a:r>
            <a:r>
              <a:rPr lang="de-DE" sz="1600" dirty="0"/>
              <a:t>/</a:t>
            </a:r>
            <a:r>
              <a:rPr lang="de-DE" sz="1600" dirty="0" err="1"/>
              <a:t>controlling</a:t>
            </a:r>
            <a:r>
              <a:rPr lang="de-DE" sz="1600" dirty="0"/>
              <a:t> </a:t>
            </a:r>
            <a:r>
              <a:rPr lang="de-DE" sz="1600" dirty="0" err="1"/>
              <a:t>problems</a:t>
            </a:r>
            <a:r>
              <a:rPr lang="de-DE" sz="1600" dirty="0"/>
              <a:t> </a:t>
            </a:r>
            <a:r>
              <a:rPr lang="de-DE" sz="1600" dirty="0" err="1"/>
              <a:t>that</a:t>
            </a:r>
            <a:r>
              <a:rPr lang="de-DE" sz="1600" dirty="0"/>
              <a:t> </a:t>
            </a:r>
            <a:r>
              <a:rPr lang="de-DE" sz="1600" dirty="0" err="1"/>
              <a:t>Uberschwing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misses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These </a:t>
            </a:r>
            <a:r>
              <a:rPr lang="de-DE" sz="1600" dirty="0" err="1"/>
              <a:t>problems</a:t>
            </a:r>
            <a:r>
              <a:rPr lang="de-DE" sz="1600" dirty="0"/>
              <a:t> </a:t>
            </a:r>
            <a:r>
              <a:rPr lang="de-DE" sz="1600" dirty="0" err="1"/>
              <a:t>often</a:t>
            </a:r>
            <a:r>
              <a:rPr lang="de-DE" sz="1600" dirty="0"/>
              <a:t> not </a:t>
            </a:r>
            <a:r>
              <a:rPr lang="de-DE" sz="1600" dirty="0" err="1"/>
              <a:t>noticed</a:t>
            </a:r>
            <a:r>
              <a:rPr lang="de-DE" sz="1600" dirty="0"/>
              <a:t> </a:t>
            </a:r>
            <a:r>
              <a:rPr lang="de-DE" sz="1600" dirty="0" err="1"/>
              <a:t>until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, </a:t>
            </a:r>
            <a:r>
              <a:rPr lang="de-DE" sz="1600" dirty="0" err="1"/>
              <a:t>which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performed</a:t>
            </a:r>
            <a:r>
              <a:rPr lang="de-DE" sz="1600" dirty="0"/>
              <a:t> </a:t>
            </a:r>
            <a:r>
              <a:rPr lang="de-DE" sz="1600" dirty="0" err="1"/>
              <a:t>almost</a:t>
            </a:r>
            <a:r>
              <a:rPr lang="de-DE" sz="1600" dirty="0"/>
              <a:t> last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Currently</a:t>
            </a:r>
            <a:r>
              <a:rPr lang="de-DE" sz="1600" dirty="0"/>
              <a:t> </a:t>
            </a:r>
            <a:r>
              <a:rPr lang="de-DE" sz="1600" dirty="0" err="1"/>
              <a:t>using</a:t>
            </a:r>
            <a:r>
              <a:rPr lang="de-DE" sz="1600" dirty="0"/>
              <a:t> SP72 </a:t>
            </a:r>
            <a:r>
              <a:rPr lang="de-DE" sz="1600" dirty="0" err="1"/>
              <a:t>controller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only</a:t>
            </a:r>
            <a:r>
              <a:rPr lang="de-DE" sz="1600" dirty="0"/>
              <a:t> a LED </a:t>
            </a:r>
            <a:r>
              <a:rPr lang="de-DE" sz="1600" dirty="0" err="1"/>
              <a:t>readout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temperature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Unknown</a:t>
            </a:r>
            <a:r>
              <a:rPr lang="de-DE" sz="1600" dirty="0"/>
              <a:t> (?)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No</a:t>
            </a:r>
            <a:r>
              <a:rPr lang="de-DE" sz="1600" dirty="0"/>
              <a:t>/minimal </a:t>
            </a:r>
            <a:r>
              <a:rPr lang="de-DE" sz="1600" dirty="0" err="1"/>
              <a:t>increase</a:t>
            </a:r>
            <a:r>
              <a:rPr lang="de-DE" sz="1600" dirty="0"/>
              <a:t> in </a:t>
            </a:r>
            <a:r>
              <a:rPr lang="de-DE" sz="1600" dirty="0" err="1"/>
              <a:t>work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Chuck Department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Chuck Department </a:t>
            </a:r>
            <a:r>
              <a:rPr lang="de-DE" sz="1600" dirty="0" err="1"/>
              <a:t>unhappy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current</a:t>
            </a:r>
            <a:r>
              <a:rPr lang="de-DE" sz="1600" dirty="0"/>
              <a:t> </a:t>
            </a:r>
            <a:r>
              <a:rPr lang="de-DE" sz="1600" dirty="0" err="1"/>
              <a:t>controllers</a:t>
            </a:r>
            <a:r>
              <a:rPr lang="de-DE" sz="1600" dirty="0"/>
              <a:t> and </a:t>
            </a:r>
            <a:r>
              <a:rPr lang="de-DE" sz="1600" dirty="0" err="1"/>
              <a:t>wants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ones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Extremely</a:t>
            </a:r>
            <a:r>
              <a:rPr lang="de-DE" sz="1600" dirty="0"/>
              <a:t> easy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once</a:t>
            </a:r>
            <a:r>
              <a:rPr lang="de-DE" sz="1600" dirty="0"/>
              <a:t> </a:t>
            </a:r>
            <a:r>
              <a:rPr lang="de-DE" sz="1600" dirty="0" err="1"/>
              <a:t>you</a:t>
            </a:r>
            <a:r>
              <a:rPr lang="de-DE" sz="1600" dirty="0"/>
              <a:t> </a:t>
            </a:r>
            <a:r>
              <a:rPr lang="de-DE" sz="1600" dirty="0" err="1"/>
              <a:t>have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controllers</a:t>
            </a:r>
            <a:r>
              <a:rPr lang="de-DE" sz="1600" dirty="0"/>
              <a:t>/</a:t>
            </a:r>
            <a:r>
              <a:rPr lang="de-DE" sz="1600" dirty="0" err="1"/>
              <a:t>computers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  <p:pic>
        <p:nvPicPr>
          <p:cNvPr id="5" name="Picture 4" descr="A picture containing indoor, floor, wall, cabinet&#10;&#10;Description automatically generated">
            <a:extLst>
              <a:ext uri="{FF2B5EF4-FFF2-40B4-BE49-F238E27FC236}">
                <a16:creationId xmlns:a16="http://schemas.microsoft.com/office/drawing/2014/main" id="{F82E1C34-78C3-4342-86D4-26A96ED79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606" y="2809647"/>
            <a:ext cx="3499823" cy="24400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E1F663-68D8-45FF-990C-AF74902082CC}"/>
              </a:ext>
            </a:extLst>
          </p:cNvPr>
          <p:cNvSpPr txBox="1"/>
          <p:nvPr/>
        </p:nvSpPr>
        <p:spPr>
          <a:xfrm>
            <a:off x="9418866" y="5198129"/>
            <a:ext cx="2213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SP110 Controller</a:t>
            </a:r>
          </a:p>
        </p:txBody>
      </p:sp>
    </p:spTree>
    <p:extLst>
      <p:ext uri="{BB962C8B-B14F-4D97-AF65-F5344CB8AC3E}">
        <p14:creationId xmlns:p14="http://schemas.microsoft.com/office/powerpoint/2010/main" val="2049308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Final Visual Check/Sign-off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Have</a:t>
            </a:r>
            <a:r>
              <a:rPr lang="de-DE" sz="1600" dirty="0"/>
              <a:t> </a:t>
            </a:r>
            <a:r>
              <a:rPr lang="de-DE" sz="1600" dirty="0" err="1"/>
              <a:t>another</a:t>
            </a:r>
            <a:r>
              <a:rPr lang="de-DE" sz="1600" dirty="0"/>
              <a:t> </a:t>
            </a:r>
            <a:r>
              <a:rPr lang="de-DE" sz="1600" dirty="0" err="1"/>
              <a:t>employee</a:t>
            </a:r>
            <a:r>
              <a:rPr lang="de-DE" sz="1600" dirty="0"/>
              <a:t> </a:t>
            </a:r>
            <a:r>
              <a:rPr lang="de-DE" sz="1600" dirty="0" err="1"/>
              <a:t>visually</a:t>
            </a:r>
            <a:r>
              <a:rPr lang="de-DE" sz="1600" dirty="0"/>
              <a:t> </a:t>
            </a:r>
            <a:r>
              <a:rPr lang="de-DE" sz="1600" dirty="0" err="1"/>
              <a:t>inspect</a:t>
            </a:r>
            <a:r>
              <a:rPr lang="de-DE" sz="1600" dirty="0"/>
              <a:t>/</a:t>
            </a:r>
            <a:r>
              <a:rPr lang="de-DE" sz="1600" dirty="0" err="1"/>
              <a:t>sign</a:t>
            </a:r>
            <a:r>
              <a:rPr lang="de-DE" sz="1600" dirty="0"/>
              <a:t>-off on </a:t>
            </a:r>
            <a:r>
              <a:rPr lang="de-DE" sz="1600" dirty="0" err="1"/>
              <a:t>system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Add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duties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upstairs</a:t>
            </a:r>
            <a:r>
              <a:rPr lang="de-DE" sz="1600" dirty="0"/>
              <a:t>/Lager </a:t>
            </a:r>
            <a:r>
              <a:rPr lang="de-DE" sz="1600" dirty="0" err="1"/>
              <a:t>worker</a:t>
            </a:r>
            <a:r>
              <a:rPr lang="de-DE" sz="1600" dirty="0"/>
              <a:t> (</a:t>
            </a:r>
            <a:r>
              <a:rPr lang="de-DE" sz="1600" dirty="0" err="1"/>
              <a:t>better</a:t>
            </a:r>
            <a:r>
              <a:rPr lang="de-DE" sz="1600" dirty="0"/>
              <a:t> </a:t>
            </a:r>
            <a:r>
              <a:rPr lang="de-DE" sz="1600" dirty="0" err="1"/>
              <a:t>if</a:t>
            </a:r>
            <a:r>
              <a:rPr lang="de-DE" sz="1600" dirty="0"/>
              <a:t> </a:t>
            </a:r>
            <a:r>
              <a:rPr lang="de-DE" sz="1600" dirty="0" err="1"/>
              <a:t>they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disconnected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production</a:t>
            </a:r>
            <a:r>
              <a:rPr lang="de-DE" sz="1600" dirty="0"/>
              <a:t> </a:t>
            </a:r>
            <a:r>
              <a:rPr lang="de-DE" sz="1600" dirty="0" err="1"/>
              <a:t>process</a:t>
            </a:r>
            <a:r>
              <a:rPr lang="de-DE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Perform after </a:t>
            </a:r>
            <a:r>
              <a:rPr lang="de-DE" sz="1600" dirty="0" err="1"/>
              <a:t>testing</a:t>
            </a:r>
            <a:r>
              <a:rPr lang="de-DE" sz="1600" dirty="0"/>
              <a:t> and </a:t>
            </a:r>
            <a:r>
              <a:rPr lang="de-DE" sz="1600" dirty="0" err="1"/>
              <a:t>prior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packaging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Loose </a:t>
            </a:r>
            <a:r>
              <a:rPr lang="de-DE" sz="1600" dirty="0" err="1"/>
              <a:t>screws</a:t>
            </a:r>
            <a:r>
              <a:rPr lang="de-DE" sz="1600" dirty="0"/>
              <a:t>, </a:t>
            </a:r>
            <a:r>
              <a:rPr lang="de-DE" sz="1600" dirty="0" err="1"/>
              <a:t>cosmetic</a:t>
            </a:r>
            <a:r>
              <a:rPr lang="de-DE" sz="1600" dirty="0"/>
              <a:t> </a:t>
            </a:r>
            <a:r>
              <a:rPr lang="de-DE" sz="1600" dirty="0" err="1"/>
              <a:t>problems</a:t>
            </a:r>
            <a:r>
              <a:rPr lang="de-DE" sz="1600" dirty="0"/>
              <a:t>, </a:t>
            </a:r>
            <a:r>
              <a:rPr lang="de-DE" sz="1600" dirty="0" err="1"/>
              <a:t>incorrect</a:t>
            </a:r>
            <a:r>
              <a:rPr lang="de-DE" sz="1600" dirty="0"/>
              <a:t> </a:t>
            </a:r>
            <a:r>
              <a:rPr lang="de-DE" sz="1600" dirty="0" err="1"/>
              <a:t>serial</a:t>
            </a:r>
            <a:r>
              <a:rPr lang="de-DE" sz="1600" dirty="0"/>
              <a:t> </a:t>
            </a:r>
            <a:r>
              <a:rPr lang="de-DE" sz="1600" dirty="0" err="1"/>
              <a:t>numbers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common</a:t>
            </a:r>
            <a:r>
              <a:rPr lang="de-DE" sz="1600" dirty="0"/>
              <a:t> </a:t>
            </a:r>
            <a:r>
              <a:rPr lang="de-DE" sz="1600" dirty="0" err="1"/>
              <a:t>problems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0 EUR </a:t>
            </a:r>
            <a:r>
              <a:rPr lang="de-DE" sz="1600" dirty="0" err="1"/>
              <a:t>capital</a:t>
            </a:r>
            <a:r>
              <a:rPr lang="de-DE" sz="1600" dirty="0"/>
              <a:t> </a:t>
            </a:r>
            <a:r>
              <a:rPr lang="de-DE" sz="1600" dirty="0" err="1"/>
              <a:t>investment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Can </a:t>
            </a:r>
            <a:r>
              <a:rPr lang="de-DE" sz="1600" dirty="0" err="1"/>
              <a:t>implement</a:t>
            </a:r>
            <a:r>
              <a:rPr lang="de-DE" sz="1600" dirty="0"/>
              <a:t> </a:t>
            </a:r>
            <a:r>
              <a:rPr lang="de-DE" sz="1600" dirty="0" err="1"/>
              <a:t>immediately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No</a:t>
            </a:r>
            <a:r>
              <a:rPr lang="de-DE" sz="1600" dirty="0"/>
              <a:t> </a:t>
            </a:r>
            <a:r>
              <a:rPr lang="de-DE" sz="1600" dirty="0" err="1"/>
              <a:t>change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work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Endtest</a:t>
            </a:r>
            <a:r>
              <a:rPr lang="de-DE" sz="1600" dirty="0"/>
              <a:t> </a:t>
            </a:r>
            <a:r>
              <a:rPr lang="de-DE" sz="1600" dirty="0" err="1"/>
              <a:t>worker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~2-3 </a:t>
            </a:r>
            <a:r>
              <a:rPr lang="de-DE" sz="1600" dirty="0" err="1"/>
              <a:t>hours</a:t>
            </a:r>
            <a:r>
              <a:rPr lang="de-DE" sz="1600" dirty="0"/>
              <a:t> per </a:t>
            </a:r>
            <a:r>
              <a:rPr lang="de-DE" sz="1600" dirty="0" err="1"/>
              <a:t>week</a:t>
            </a:r>
            <a:r>
              <a:rPr lang="de-DE" sz="1600" dirty="0"/>
              <a:t> </a:t>
            </a:r>
            <a:r>
              <a:rPr lang="de-DE" sz="1600" dirty="0" err="1"/>
              <a:t>duty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upstairs</a:t>
            </a:r>
            <a:r>
              <a:rPr lang="de-DE" sz="1600" dirty="0"/>
              <a:t> </a:t>
            </a:r>
            <a:r>
              <a:rPr lang="de-DE" sz="1600" dirty="0" err="1"/>
              <a:t>worker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136551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/>
              <a:t>Separate person for preparation/packing/shipping</a:t>
            </a:r>
            <a:endParaRPr lang="nb-NO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288471" y="2092949"/>
            <a:ext cx="1134835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What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Similar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</a:t>
            </a:r>
            <a:r>
              <a:rPr lang="de-DE" sz="1600" dirty="0" err="1"/>
              <a:t>previous</a:t>
            </a:r>
            <a:r>
              <a:rPr lang="de-DE" sz="1600" dirty="0"/>
              <a:t> </a:t>
            </a:r>
            <a:r>
              <a:rPr lang="de-DE" sz="1600" dirty="0" err="1"/>
              <a:t>reccomendation</a:t>
            </a:r>
            <a:r>
              <a:rPr lang="de-DE" sz="1600" dirty="0"/>
              <a:t> but </a:t>
            </a:r>
            <a:r>
              <a:rPr lang="de-DE" sz="1600" dirty="0" err="1"/>
              <a:t>with</a:t>
            </a:r>
            <a:r>
              <a:rPr lang="de-DE" sz="1600" dirty="0"/>
              <a:t> additional </a:t>
            </a:r>
            <a:r>
              <a:rPr lang="de-DE" sz="1600" dirty="0" err="1"/>
              <a:t>duties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Another</a:t>
            </a:r>
            <a:r>
              <a:rPr lang="de-DE" sz="1600" dirty="0"/>
              <a:t> </a:t>
            </a:r>
            <a:r>
              <a:rPr lang="de-DE" sz="1600" dirty="0" err="1"/>
              <a:t>employee</a:t>
            </a:r>
            <a:r>
              <a:rPr lang="de-DE" sz="1600" dirty="0"/>
              <a:t> </a:t>
            </a:r>
            <a:r>
              <a:rPr lang="de-DE" sz="1600" dirty="0" err="1"/>
              <a:t>focuses</a:t>
            </a:r>
            <a:r>
              <a:rPr lang="de-DE" sz="1600" dirty="0"/>
              <a:t> on </a:t>
            </a:r>
            <a:r>
              <a:rPr lang="de-DE" sz="1600" dirty="0" err="1"/>
              <a:t>preparation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materials</a:t>
            </a:r>
            <a:r>
              <a:rPr lang="de-DE" sz="1600" dirty="0"/>
              <a:t>, </a:t>
            </a:r>
            <a:r>
              <a:rPr lang="de-DE" sz="1600" dirty="0" err="1"/>
              <a:t>visual</a:t>
            </a:r>
            <a:r>
              <a:rPr lang="de-DE" sz="1600" dirty="0"/>
              <a:t> </a:t>
            </a:r>
            <a:r>
              <a:rPr lang="de-DE" sz="1600" dirty="0" err="1"/>
              <a:t>inspection</a:t>
            </a:r>
            <a:r>
              <a:rPr lang="de-DE" sz="1600" dirty="0"/>
              <a:t>, </a:t>
            </a:r>
            <a:r>
              <a:rPr lang="de-DE" sz="1600" dirty="0" err="1"/>
              <a:t>packing</a:t>
            </a:r>
            <a:r>
              <a:rPr lang="de-DE" sz="1600" dirty="0"/>
              <a:t>, </a:t>
            </a:r>
            <a:r>
              <a:rPr lang="de-DE" sz="1600" dirty="0" err="1"/>
              <a:t>shipping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Separate 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r>
              <a:rPr lang="de-DE" sz="1600" dirty="0"/>
              <a:t> </a:t>
            </a:r>
            <a:r>
              <a:rPr lang="de-DE" sz="1600" dirty="0" err="1"/>
              <a:t>duties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err="1"/>
              <a:t>Nuhan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Why</a:t>
            </a:r>
            <a:r>
              <a:rPr lang="de-DE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Nuhan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expert in </a:t>
            </a:r>
            <a:r>
              <a:rPr lang="de-DE" sz="1600" dirty="0" err="1"/>
              <a:t>test</a:t>
            </a:r>
            <a:r>
              <a:rPr lang="de-DE" sz="1600" dirty="0"/>
              <a:t>, so he </a:t>
            </a:r>
            <a:r>
              <a:rPr lang="de-DE" sz="1600" dirty="0" err="1"/>
              <a:t>should</a:t>
            </a:r>
            <a:r>
              <a:rPr lang="de-DE" sz="1600" dirty="0"/>
              <a:t> </a:t>
            </a:r>
            <a:r>
              <a:rPr lang="de-DE" sz="1600" dirty="0" err="1"/>
              <a:t>test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Nuhan</a:t>
            </a:r>
            <a:r>
              <a:rPr lang="de-DE" sz="1600" dirty="0"/>
              <a:t> </a:t>
            </a:r>
            <a:r>
              <a:rPr lang="de-DE" sz="1600" dirty="0" err="1"/>
              <a:t>over-worked</a:t>
            </a:r>
            <a:r>
              <a:rPr lang="de-DE" sz="1600" dirty="0"/>
              <a:t> on </a:t>
            </a:r>
            <a:r>
              <a:rPr lang="de-DE" sz="1600" dirty="0" err="1"/>
              <a:t>shipping</a:t>
            </a:r>
            <a:r>
              <a:rPr lang="de-DE" sz="1600" dirty="0"/>
              <a:t> </a:t>
            </a:r>
            <a:r>
              <a:rPr lang="de-DE" sz="1600" dirty="0" err="1"/>
              <a:t>days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Distracted</a:t>
            </a:r>
            <a:r>
              <a:rPr lang="de-DE" sz="1600" dirty="0"/>
              <a:t> </a:t>
            </a:r>
            <a:r>
              <a:rPr lang="de-DE" sz="1600" dirty="0" err="1"/>
              <a:t>from</a:t>
            </a:r>
            <a:r>
              <a:rPr lang="de-DE" sz="1600" dirty="0"/>
              <a:t> </a:t>
            </a:r>
            <a:r>
              <a:rPr lang="de-DE" sz="1600" dirty="0" err="1"/>
              <a:t>testing</a:t>
            </a:r>
            <a:r>
              <a:rPr lang="de-DE" sz="1600" dirty="0"/>
              <a:t> </a:t>
            </a:r>
            <a:r>
              <a:rPr lang="de-DE" sz="1600" dirty="0" err="1"/>
              <a:t>by</a:t>
            </a:r>
            <a:r>
              <a:rPr lang="de-DE" sz="1600" dirty="0"/>
              <a:t> additional </a:t>
            </a:r>
            <a:r>
              <a:rPr lang="de-DE" sz="1600" dirty="0" err="1"/>
              <a:t>duties</a:t>
            </a:r>
            <a:endParaRPr lang="de-DE" sz="1600" dirty="0"/>
          </a:p>
          <a:p>
            <a:endParaRPr lang="de-DE" sz="1600" dirty="0"/>
          </a:p>
          <a:p>
            <a:r>
              <a:rPr lang="de-DE" sz="1600" dirty="0" err="1"/>
              <a:t>How</a:t>
            </a:r>
            <a:r>
              <a:rPr lang="de-DE" sz="1600" dirty="0"/>
              <a:t> Much/Other: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/>
              <a:t>Large </a:t>
            </a:r>
            <a:r>
              <a:rPr lang="de-DE" sz="1600" dirty="0" err="1"/>
              <a:t>investment</a:t>
            </a:r>
            <a:r>
              <a:rPr lang="de-DE" sz="1600" dirty="0"/>
              <a:t> </a:t>
            </a:r>
            <a:r>
              <a:rPr lang="de-DE" sz="1600" dirty="0" err="1"/>
              <a:t>if</a:t>
            </a:r>
            <a:r>
              <a:rPr lang="de-DE" sz="1600" dirty="0"/>
              <a:t> </a:t>
            </a:r>
            <a:r>
              <a:rPr lang="de-DE" sz="1600" dirty="0" err="1"/>
              <a:t>new</a:t>
            </a:r>
            <a:r>
              <a:rPr lang="de-DE" sz="1600" dirty="0"/>
              <a:t> </a:t>
            </a:r>
            <a:r>
              <a:rPr lang="de-DE" sz="1600" dirty="0" err="1"/>
              <a:t>hire</a:t>
            </a:r>
            <a:endParaRPr lang="de-DE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/>
              <a:t>Possibly</a:t>
            </a:r>
            <a:r>
              <a:rPr lang="de-DE" sz="1600" dirty="0"/>
              <a:t> </a:t>
            </a:r>
            <a:r>
              <a:rPr lang="de-DE" sz="1600" dirty="0" err="1"/>
              <a:t>combine</a:t>
            </a:r>
            <a:r>
              <a:rPr lang="de-DE" sz="1600" dirty="0"/>
              <a:t> </a:t>
            </a:r>
            <a:r>
              <a:rPr lang="de-DE" sz="1600" dirty="0" err="1"/>
              <a:t>this</a:t>
            </a:r>
            <a:r>
              <a:rPr lang="de-DE" sz="1600" dirty="0"/>
              <a:t> </a:t>
            </a:r>
            <a:r>
              <a:rPr lang="de-DE" sz="1600" dirty="0" err="1"/>
              <a:t>position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Pierre‘s</a:t>
            </a:r>
            <a:r>
              <a:rPr lang="de-DE" sz="1600" dirty="0"/>
              <a:t> </a:t>
            </a:r>
            <a:r>
              <a:rPr lang="de-DE" sz="1600" dirty="0" err="1"/>
              <a:t>old</a:t>
            </a:r>
            <a:r>
              <a:rPr lang="de-DE" sz="1600" dirty="0"/>
              <a:t> </a:t>
            </a:r>
            <a:r>
              <a:rPr lang="de-DE" sz="1600" dirty="0" err="1"/>
              <a:t>position</a:t>
            </a:r>
            <a:r>
              <a:rPr lang="de-DE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239268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5772F-EC21-443B-8B24-A0582424B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051" y="1911852"/>
            <a:ext cx="9459898" cy="4684593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Interested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in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learning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more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? Contact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</a:t>
            </a:r>
          </a:p>
          <a:p>
            <a:pPr lvl="1"/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E-Mail: 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2"/>
              </a:rPr>
              <a:t>info@ers-gmbh.de</a:t>
            </a:r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lvl="1"/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Web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site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 www.ers-gmbh.com</a:t>
            </a:r>
          </a:p>
          <a:p>
            <a:pPr lvl="1"/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Telephone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 +49 8989 4132-0</a:t>
            </a:r>
          </a:p>
          <a:p>
            <a:pPr marL="457200" lvl="1" indent="0">
              <a:buNone/>
            </a:pPr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Follow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us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on social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media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</a:t>
            </a:r>
          </a:p>
          <a:p>
            <a:pPr lvl="1"/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Twitter: @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ers_gmbh</a:t>
            </a:r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lvl="1"/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LinkedIn: 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3"/>
              </a:rPr>
              <a:t>https://de.linkedin.com/company/ers-electronic-gmbh</a:t>
            </a:r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Press </a:t>
            </a:r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contact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 Miguel Resendiz	</a:t>
            </a:r>
          </a:p>
          <a:p>
            <a:pPr lvl="1"/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E-Mail: 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  <a:hlinkClick r:id="rId4"/>
              </a:rPr>
              <a:t>m.resendiz@ers-gmbh.de</a:t>
            </a:r>
            <a:endParaRPr lang="de-DE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lvl="1"/>
            <a:r>
              <a:rPr lang="de-DE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Telephone</a:t>
            </a:r>
            <a:r>
              <a:rPr lang="de-DE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/Mobile: +49 8989 4132-143</a:t>
            </a:r>
          </a:p>
        </p:txBody>
      </p:sp>
      <p:sp>
        <p:nvSpPr>
          <p:cNvPr id="4" name="Tittel 1">
            <a:extLst>
              <a:ext uri="{FF2B5EF4-FFF2-40B4-BE49-F238E27FC236}">
                <a16:creationId xmlns:a16="http://schemas.microsoft.com/office/drawing/2014/main" id="{C15935D4-B70B-4313-81D6-47FD27A251ED}"/>
              </a:ext>
            </a:extLst>
          </p:cNvPr>
          <p:cNvSpPr txBox="1">
            <a:spLocks/>
          </p:cNvSpPr>
          <p:nvPr/>
        </p:nvSpPr>
        <p:spPr>
          <a:xfrm>
            <a:off x="0" y="338493"/>
            <a:ext cx="12192000" cy="1325563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Contact us</a:t>
            </a:r>
          </a:p>
        </p:txBody>
      </p:sp>
      <p:pic>
        <p:nvPicPr>
          <p:cNvPr id="5" name="Bilde 17">
            <a:extLst>
              <a:ext uri="{FF2B5EF4-FFF2-40B4-BE49-F238E27FC236}">
                <a16:creationId xmlns:a16="http://schemas.microsoft.com/office/drawing/2014/main" id="{14382936-9179-4AB2-AB2A-EB361B2494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99" y="6036469"/>
            <a:ext cx="1449602" cy="66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33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Agenda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/>
              <a:t> Methods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Limitations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Process flow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Overview of Recommendations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Detailed Recommendations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1"/>
          <p:cNvSpPr txBox="1">
            <a:spLocks/>
          </p:cNvSpPr>
          <p:nvPr/>
        </p:nvSpPr>
        <p:spPr>
          <a:xfrm>
            <a:off x="0" y="2292437"/>
            <a:ext cx="12192000" cy="1325563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b-NO" sz="7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Thank You</a:t>
            </a:r>
          </a:p>
        </p:txBody>
      </p:sp>
      <p:sp>
        <p:nvSpPr>
          <p:cNvPr id="5" name="Rektangel 4"/>
          <p:cNvSpPr/>
          <p:nvPr/>
        </p:nvSpPr>
        <p:spPr>
          <a:xfrm>
            <a:off x="0" y="3618000"/>
            <a:ext cx="12192000" cy="3240000"/>
          </a:xfrm>
          <a:prstGeom prst="rect">
            <a:avLst/>
          </a:prstGeom>
          <a:blipFill dpi="0" rotWithShape="1">
            <a:blip r:embed="rId2" cstate="print">
              <a:alphaModFix amt="70000"/>
            </a:blip>
            <a:srcRect/>
            <a:stretch>
              <a:fillRect/>
            </a:stretch>
          </a:blipFill>
          <a:ln w="19050">
            <a:gradFill>
              <a:gsLst>
                <a:gs pos="0">
                  <a:srgbClr val="E13219"/>
                </a:gs>
                <a:gs pos="52000">
                  <a:srgbClr val="146EBE"/>
                </a:gs>
                <a:gs pos="100000">
                  <a:srgbClr val="FABD0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223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0AB0A-3A27-4839-ABAC-706F40AB1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DD95C-7E33-47C4-A219-E050A4498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: General interviews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: Review of all test documentation (Chiller, Controller, </a:t>
            </a:r>
            <a:r>
              <a:rPr lang="en-US" dirty="0" err="1"/>
              <a:t>Endtest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3</a:t>
            </a:r>
            <a:r>
              <a:rPr lang="en-US" baseline="30000" dirty="0"/>
              <a:t>rd </a:t>
            </a:r>
            <a:r>
              <a:rPr lang="en-US" dirty="0"/>
              <a:t>/4</a:t>
            </a:r>
            <a:r>
              <a:rPr lang="en-US" baseline="30000" dirty="0"/>
              <a:t>th</a:t>
            </a:r>
            <a:r>
              <a:rPr lang="en-US" dirty="0"/>
              <a:t> : Asking specific questions/Observation/Understanding tests</a:t>
            </a:r>
          </a:p>
          <a:p>
            <a:r>
              <a:rPr lang="en-US" dirty="0"/>
              <a:t>3</a:t>
            </a:r>
            <a:r>
              <a:rPr lang="en-US" baseline="30000" dirty="0"/>
              <a:t>rd </a:t>
            </a:r>
            <a:r>
              <a:rPr lang="en-US" dirty="0"/>
              <a:t>/4</a:t>
            </a:r>
            <a:r>
              <a:rPr lang="en-US" baseline="30000" dirty="0"/>
              <a:t>th</a:t>
            </a:r>
            <a:r>
              <a:rPr lang="en-US" dirty="0"/>
              <a:t> : Root Cause Analysis of Quality Complaints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Conclusion: Lets save time and make it more difficult to make mistakes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695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Limitations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26571" y="2008414"/>
            <a:ext cx="11348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/>
              <a:t> Scarce process performance data makes root cause analysis and optimization difficult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Large reduction in </a:t>
            </a:r>
            <a:r>
              <a:rPr lang="en-US" dirty="0" err="1"/>
              <a:t>Endtest</a:t>
            </a:r>
            <a:r>
              <a:rPr lang="en-US" dirty="0"/>
              <a:t> difficult since products must be tested as system</a:t>
            </a:r>
          </a:p>
          <a:p>
            <a:pPr>
              <a:buFont typeface="Arial" pitchFamily="34" charset="0"/>
              <a:buChar char="•"/>
            </a:pPr>
            <a:r>
              <a:rPr lang="en-US" dirty="0"/>
              <a:t> We will always have manual steps that are prone to error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Types of Quality Problems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graphicFrame>
        <p:nvGraphicFramePr>
          <p:cNvPr id="5" name="Diagramm 4"/>
          <p:cNvGraphicFramePr/>
          <p:nvPr/>
        </p:nvGraphicFramePr>
        <p:xfrm>
          <a:off x="2334986" y="2204358"/>
          <a:ext cx="7825013" cy="393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911C9B9-F06E-4006-85B8-BDCA36FF1935}"/>
              </a:ext>
            </a:extLst>
          </p:cNvPr>
          <p:cNvSpPr txBox="1"/>
          <p:nvPr/>
        </p:nvSpPr>
        <p:spPr>
          <a:xfrm>
            <a:off x="990600" y="2204358"/>
            <a:ext cx="347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Coming soon…</a:t>
            </a:r>
          </a:p>
        </p:txBody>
      </p:sp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Endtest Process Flow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F73D4E-4BC2-41B5-B3C2-863320B80365}"/>
              </a:ext>
            </a:extLst>
          </p:cNvPr>
          <p:cNvSpPr/>
          <p:nvPr/>
        </p:nvSpPr>
        <p:spPr>
          <a:xfrm>
            <a:off x="3028020" y="2625486"/>
            <a:ext cx="1499055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644ECD5-B393-4712-B1E5-2B09748CE51F}"/>
              </a:ext>
            </a:extLst>
          </p:cNvPr>
          <p:cNvCxnSpPr>
            <a:cxnSpLocks/>
          </p:cNvCxnSpPr>
          <p:nvPr/>
        </p:nvCxnSpPr>
        <p:spPr>
          <a:xfrm>
            <a:off x="918853" y="2697677"/>
            <a:ext cx="21091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DD87665-59C4-41D1-82C6-490F10FF932A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918853" y="3118781"/>
            <a:ext cx="21091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0A655B8-E450-4450-AC05-F15C757718B0}"/>
              </a:ext>
            </a:extLst>
          </p:cNvPr>
          <p:cNvCxnSpPr>
            <a:cxnSpLocks/>
          </p:cNvCxnSpPr>
          <p:nvPr/>
        </p:nvCxnSpPr>
        <p:spPr>
          <a:xfrm>
            <a:off x="918853" y="3579991"/>
            <a:ext cx="21091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5CEEA23-AFEB-4507-A980-603291A98652}"/>
              </a:ext>
            </a:extLst>
          </p:cNvPr>
          <p:cNvSpPr txBox="1"/>
          <p:nvPr/>
        </p:nvSpPr>
        <p:spPr>
          <a:xfrm>
            <a:off x="758188" y="2420599"/>
            <a:ext cx="2109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Chuck from Chuck Department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B1F489-8999-4A89-A7D1-659C26B66EA0}"/>
              </a:ext>
            </a:extLst>
          </p:cNvPr>
          <p:cNvSpPr txBox="1"/>
          <p:nvPr/>
        </p:nvSpPr>
        <p:spPr>
          <a:xfrm>
            <a:off x="758188" y="2829278"/>
            <a:ext cx="2359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Controller from Cont. Department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70920E-FA83-4D8C-9042-4C6AFBABD935}"/>
              </a:ext>
            </a:extLst>
          </p:cNvPr>
          <p:cNvSpPr txBox="1"/>
          <p:nvPr/>
        </p:nvSpPr>
        <p:spPr>
          <a:xfrm>
            <a:off x="758188" y="3320796"/>
            <a:ext cx="21476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Chiller from Chiller Department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48534C-4CF2-4157-B14C-E2B65EFC35EA}"/>
              </a:ext>
            </a:extLst>
          </p:cNvPr>
          <p:cNvSpPr txBox="1"/>
          <p:nvPr/>
        </p:nvSpPr>
        <p:spPr>
          <a:xfrm>
            <a:off x="2979360" y="2791312"/>
            <a:ext cx="1616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Heating/Cooling </a:t>
            </a:r>
          </a:p>
          <a:p>
            <a:pPr algn="ctr"/>
            <a:r>
              <a:rPr lang="en-US" sz="1200" dirty="0"/>
              <a:t>Curves &amp; Temperature </a:t>
            </a:r>
          </a:p>
          <a:p>
            <a:pPr algn="ctr"/>
            <a:r>
              <a:rPr lang="en-US" sz="1200" dirty="0"/>
              <a:t>Uniformity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877BF38-9FC5-4C35-8BC5-A886C8F372B3}"/>
              </a:ext>
            </a:extLst>
          </p:cNvPr>
          <p:cNvCxnSpPr>
            <a:cxnSpLocks/>
          </p:cNvCxnSpPr>
          <p:nvPr/>
        </p:nvCxnSpPr>
        <p:spPr>
          <a:xfrm>
            <a:off x="4527075" y="3115254"/>
            <a:ext cx="5508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E7F21701-545B-4C24-8909-8C30F4DEAF78}"/>
              </a:ext>
            </a:extLst>
          </p:cNvPr>
          <p:cNvSpPr/>
          <p:nvPr/>
        </p:nvSpPr>
        <p:spPr>
          <a:xfrm>
            <a:off x="5091673" y="2625649"/>
            <a:ext cx="1485313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5668D7-CF7E-4A3F-BF67-F47C16A6F468}"/>
              </a:ext>
            </a:extLst>
          </p:cNvPr>
          <p:cNvSpPr txBox="1"/>
          <p:nvPr/>
        </p:nvSpPr>
        <p:spPr>
          <a:xfrm>
            <a:off x="5295239" y="2952492"/>
            <a:ext cx="1280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Noise Testing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515EF43-92B9-4CDA-BBFA-BA3DEC570D16}"/>
              </a:ext>
            </a:extLst>
          </p:cNvPr>
          <p:cNvCxnSpPr>
            <a:cxnSpLocks/>
          </p:cNvCxnSpPr>
          <p:nvPr/>
        </p:nvCxnSpPr>
        <p:spPr>
          <a:xfrm>
            <a:off x="6576164" y="3114477"/>
            <a:ext cx="5508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4EC8B147-741C-4DE6-B27B-8F0A8DE0B4B5}"/>
              </a:ext>
            </a:extLst>
          </p:cNvPr>
          <p:cNvSpPr/>
          <p:nvPr/>
        </p:nvSpPr>
        <p:spPr>
          <a:xfrm>
            <a:off x="7141584" y="2621182"/>
            <a:ext cx="1499055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1C2E97-B300-4A0F-B03D-3275A2E4146B}"/>
              </a:ext>
            </a:extLst>
          </p:cNvPr>
          <p:cNvSpPr txBox="1"/>
          <p:nvPr/>
        </p:nvSpPr>
        <p:spPr>
          <a:xfrm>
            <a:off x="7615683" y="2975976"/>
            <a:ext cx="5508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Steps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9928D57-2EBA-4042-BB34-DD32D04EC49B}"/>
              </a:ext>
            </a:extLst>
          </p:cNvPr>
          <p:cNvCxnSpPr>
            <a:cxnSpLocks/>
          </p:cNvCxnSpPr>
          <p:nvPr/>
        </p:nvCxnSpPr>
        <p:spPr>
          <a:xfrm>
            <a:off x="8661122" y="3135391"/>
            <a:ext cx="5508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56F3C6A2-9193-4E91-95E7-A7068D6F703B}"/>
              </a:ext>
            </a:extLst>
          </p:cNvPr>
          <p:cNvSpPr/>
          <p:nvPr/>
        </p:nvSpPr>
        <p:spPr>
          <a:xfrm>
            <a:off x="9239074" y="2477627"/>
            <a:ext cx="1447800" cy="1257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5E36C8-56F5-4588-BD9D-8CDA268C6DAE}"/>
              </a:ext>
            </a:extLst>
          </p:cNvPr>
          <p:cNvSpPr txBox="1"/>
          <p:nvPr/>
        </p:nvSpPr>
        <p:spPr>
          <a:xfrm>
            <a:off x="9308020" y="2812225"/>
            <a:ext cx="1248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Final Planarity testing at Chuck Department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BFD9327-33D6-4464-ABF3-CA31EB16FD69}"/>
              </a:ext>
            </a:extLst>
          </p:cNvPr>
          <p:cNvCxnSpPr>
            <a:cxnSpLocks/>
          </p:cNvCxnSpPr>
          <p:nvPr/>
        </p:nvCxnSpPr>
        <p:spPr>
          <a:xfrm>
            <a:off x="9962974" y="3734927"/>
            <a:ext cx="0" cy="8095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D1E868BF-4CA9-4E2F-84E8-95B66F1D1E27}"/>
              </a:ext>
            </a:extLst>
          </p:cNvPr>
          <p:cNvSpPr/>
          <p:nvPr/>
        </p:nvSpPr>
        <p:spPr>
          <a:xfrm>
            <a:off x="9195924" y="4544501"/>
            <a:ext cx="1534100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BDE72B-D279-409D-B961-4BD4C8B70A31}"/>
              </a:ext>
            </a:extLst>
          </p:cNvPr>
          <p:cNvSpPr txBox="1"/>
          <p:nvPr/>
        </p:nvSpPr>
        <p:spPr>
          <a:xfrm>
            <a:off x="9409182" y="4707744"/>
            <a:ext cx="1097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Temp Display/PT100 Calibration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26BEDF-0B8A-42E8-A2B4-0385B9FD6490}"/>
              </a:ext>
            </a:extLst>
          </p:cNvPr>
          <p:cNvSpPr/>
          <p:nvPr/>
        </p:nvSpPr>
        <p:spPr>
          <a:xfrm>
            <a:off x="7162067" y="4546209"/>
            <a:ext cx="1499055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04F26-D586-4F7A-884B-EA31B8210B6C}"/>
              </a:ext>
            </a:extLst>
          </p:cNvPr>
          <p:cNvCxnSpPr>
            <a:cxnSpLocks/>
          </p:cNvCxnSpPr>
          <p:nvPr/>
        </p:nvCxnSpPr>
        <p:spPr>
          <a:xfrm flipH="1">
            <a:off x="8668885" y="5042480"/>
            <a:ext cx="5353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AFAF6586-79F7-4553-94B3-091114D4F3C1}"/>
              </a:ext>
            </a:extLst>
          </p:cNvPr>
          <p:cNvSpPr txBox="1"/>
          <p:nvPr/>
        </p:nvSpPr>
        <p:spPr>
          <a:xfrm>
            <a:off x="7567131" y="4899295"/>
            <a:ext cx="797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Packing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E0BEF27-3EB3-401E-BED7-220C1F71E069}"/>
              </a:ext>
            </a:extLst>
          </p:cNvPr>
          <p:cNvSpPr/>
          <p:nvPr/>
        </p:nvSpPr>
        <p:spPr>
          <a:xfrm>
            <a:off x="5116017" y="4544501"/>
            <a:ext cx="1499055" cy="98658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6046205-1485-4D80-9834-3BB7B25CEA4D}"/>
              </a:ext>
            </a:extLst>
          </p:cNvPr>
          <p:cNvCxnSpPr>
            <a:cxnSpLocks/>
          </p:cNvCxnSpPr>
          <p:nvPr/>
        </p:nvCxnSpPr>
        <p:spPr>
          <a:xfrm flipH="1">
            <a:off x="6622835" y="5040772"/>
            <a:ext cx="5353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EAC10F01-B49C-4C68-B46F-1359F7BA13DB}"/>
              </a:ext>
            </a:extLst>
          </p:cNvPr>
          <p:cNvSpPr txBox="1"/>
          <p:nvPr/>
        </p:nvSpPr>
        <p:spPr>
          <a:xfrm>
            <a:off x="5521081" y="4897587"/>
            <a:ext cx="797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Shipping</a:t>
            </a:r>
          </a:p>
        </p:txBody>
      </p:sp>
    </p:spTree>
    <p:extLst>
      <p:ext uri="{BB962C8B-B14F-4D97-AF65-F5344CB8AC3E}">
        <p14:creationId xmlns:p14="http://schemas.microsoft.com/office/powerpoint/2010/main" val="332091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Overview of Reccomendations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307910" y="1776667"/>
            <a:ext cx="11348357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550" dirty="0"/>
              <a:t> Documentation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Collect Data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Document Processes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Verify Packing-lists and enter into SAGE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Tablet for mobile data-entry</a:t>
            </a:r>
          </a:p>
          <a:p>
            <a:pPr>
              <a:buFont typeface="Arial" pitchFamily="34" charset="0"/>
              <a:buChar char="•"/>
            </a:pPr>
            <a:r>
              <a:rPr lang="en-US" sz="1550" dirty="0"/>
              <a:t> Optimization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End duplicate temperature display calibration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Electric screwdriver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New temperature uniformity protocol to reduce human error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Modify </a:t>
            </a:r>
            <a:r>
              <a:rPr lang="en-US" sz="1550"/>
              <a:t>steps protocol</a:t>
            </a:r>
            <a:endParaRPr lang="en-US" sz="1550" dirty="0"/>
          </a:p>
          <a:p>
            <a:pPr>
              <a:buFont typeface="Arial" pitchFamily="34" charset="0"/>
              <a:buChar char="•"/>
            </a:pPr>
            <a:r>
              <a:rPr lang="en-US" sz="1550" dirty="0"/>
              <a:t> Automation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“Doc Generator V2”/XLS data validation 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Automate temperature uniformity and heating/cooling curves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Label printer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Automate temperature display calibration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Programmatically find steps abnormalities</a:t>
            </a:r>
          </a:p>
          <a:p>
            <a:pPr>
              <a:buFont typeface="Arial" pitchFamily="34" charset="0"/>
              <a:buChar char="•"/>
            </a:pPr>
            <a:r>
              <a:rPr lang="en-US" sz="1550" dirty="0"/>
              <a:t> Process Change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New controllers for Chuck department and more intensive testing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Final visual check/signoff</a:t>
            </a:r>
          </a:p>
          <a:p>
            <a:pPr lvl="1">
              <a:buFont typeface="Symbol" pitchFamily="18" charset="2"/>
              <a:buChar char="-"/>
            </a:pPr>
            <a:r>
              <a:rPr lang="en-US" sz="1550" dirty="0"/>
              <a:t> Separate person for packing/shipping/system inspection</a:t>
            </a:r>
          </a:p>
        </p:txBody>
      </p:sp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nb-NO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Documentation-Related Suggestions</a:t>
            </a:r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899" y="5988594"/>
            <a:ext cx="1718833" cy="79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00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1838</Words>
  <Application>Microsoft Office PowerPoint</Application>
  <PresentationFormat>Widescreen</PresentationFormat>
  <Paragraphs>369</Paragraphs>
  <Slides>30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Microsoft Sans Serif</vt:lpstr>
      <vt:lpstr>Symbol</vt:lpstr>
      <vt:lpstr>Office-tema</vt:lpstr>
      <vt:lpstr>PowerPoint Presentation</vt:lpstr>
      <vt:lpstr>Endtest Analysis and Reccomendations</vt:lpstr>
      <vt:lpstr>Agenda</vt:lpstr>
      <vt:lpstr>Methods</vt:lpstr>
      <vt:lpstr>Limitations</vt:lpstr>
      <vt:lpstr>Types of Quality Problems</vt:lpstr>
      <vt:lpstr>Endtest Process Flow</vt:lpstr>
      <vt:lpstr>Overview of Reccomendations</vt:lpstr>
      <vt:lpstr>Documentation-Related Suggestions</vt:lpstr>
      <vt:lpstr>Collect Data</vt:lpstr>
      <vt:lpstr>Document Process</vt:lpstr>
      <vt:lpstr>Verify Packing-lists and enter into SAGE</vt:lpstr>
      <vt:lpstr>Tablet for mobile data-entry</vt:lpstr>
      <vt:lpstr>Optimization-Related Suggestions</vt:lpstr>
      <vt:lpstr>End duplicate temperature display calibration</vt:lpstr>
      <vt:lpstr>Electric Screwdriver</vt:lpstr>
      <vt:lpstr>New temperature uniformity protocol to reduce human error</vt:lpstr>
      <vt:lpstr>Modify Steps Protocol</vt:lpstr>
      <vt:lpstr>Automation-Related Suggestions</vt:lpstr>
      <vt:lpstr>”Doc Generator V2”/XLS data validation</vt:lpstr>
      <vt:lpstr>Automate temperature uniformity and heating/cooling curves</vt:lpstr>
      <vt:lpstr>Label Printer</vt:lpstr>
      <vt:lpstr>Automate Temperature Display Calibration</vt:lpstr>
      <vt:lpstr>Programmatically find steps abnormalities</vt:lpstr>
      <vt:lpstr>Process Change-Related Suggestions</vt:lpstr>
      <vt:lpstr>New controllers for Chuck department and more intensive testing</vt:lpstr>
      <vt:lpstr>Final Visual Check/Sign-off</vt:lpstr>
      <vt:lpstr>Separate person for preparation/packing/shipping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Sophia Mee Eun Oldeide</dc:creator>
  <cp:lastModifiedBy>Austin Ibele</cp:lastModifiedBy>
  <cp:revision>158</cp:revision>
  <cp:lastPrinted>2019-03-13T12:51:02Z</cp:lastPrinted>
  <dcterms:created xsi:type="dcterms:W3CDTF">2017-09-13T09:48:58Z</dcterms:created>
  <dcterms:modified xsi:type="dcterms:W3CDTF">2019-03-13T12:51:03Z</dcterms:modified>
</cp:coreProperties>
</file>